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29"/>
  </p:notesMasterIdLst>
  <p:sldIdLst>
    <p:sldId id="265" r:id="rId2"/>
    <p:sldId id="288" r:id="rId3"/>
    <p:sldId id="289" r:id="rId4"/>
    <p:sldId id="267" r:id="rId5"/>
    <p:sldId id="286" r:id="rId6"/>
    <p:sldId id="270" r:id="rId7"/>
    <p:sldId id="258" r:id="rId8"/>
    <p:sldId id="287" r:id="rId9"/>
    <p:sldId id="271" r:id="rId10"/>
    <p:sldId id="259" r:id="rId11"/>
    <p:sldId id="260" r:id="rId12"/>
    <p:sldId id="272" r:id="rId13"/>
    <p:sldId id="273" r:id="rId14"/>
    <p:sldId id="274" r:id="rId15"/>
    <p:sldId id="275" r:id="rId16"/>
    <p:sldId id="277" r:id="rId17"/>
    <p:sldId id="278" r:id="rId18"/>
    <p:sldId id="276" r:id="rId19"/>
    <p:sldId id="279" r:id="rId20"/>
    <p:sldId id="281" r:id="rId21"/>
    <p:sldId id="280" r:id="rId22"/>
    <p:sldId id="282" r:id="rId23"/>
    <p:sldId id="261" r:id="rId24"/>
    <p:sldId id="283" r:id="rId25"/>
    <p:sldId id="262" r:id="rId26"/>
    <p:sldId id="284" r:id="rId27"/>
    <p:sldId id="285"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Calibri Light" panose="020F0302020204030204" pitchFamily="34" charset="0"/>
      <p:regular r:id="rId34"/>
      <p:italic r:id="rId35"/>
    </p:embeddedFont>
    <p:embeddedFont>
      <p:font typeface="DIN Offc" panose="020B0604020202020204" charset="0"/>
      <p:regular r:id="rId36"/>
      <p:bold r:id="rId37"/>
      <p:italic r:id="rId38"/>
      <p:boldItalic r:id="rId39"/>
    </p:embeddedFont>
    <p:embeddedFont>
      <p:font typeface="DIN Offc Medium" panose="020B0604020202020204" charset="0"/>
      <p:regular r:id="rId40"/>
      <p:bold r:id="rId41"/>
      <p:italic r:id="rId42"/>
    </p:embeddedFont>
    <p:embeddedFont>
      <p:font typeface="Open Sans" panose="020B0606030504020204" pitchFamily="34" charset="0"/>
      <p:regular r:id="rId43"/>
      <p:bold r:id="rId44"/>
      <p:italic r:id="rId45"/>
      <p:boldItalic r:id="rId46"/>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803810-777F-632F-937E-DE044B537775}" name="Léa Blandin" initials="LB" userId="S::lea.blandin@hec.ca::0e7600d9-2043-4240-a934-1e955d604d7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4841F"/>
    <a:srgbClr val="D3137D"/>
    <a:srgbClr val="00A3D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23"/>
    <p:restoredTop sz="94710"/>
  </p:normalViewPr>
  <p:slideViewPr>
    <p:cSldViewPr snapToGrid="0" snapToObjects="1">
      <p:cViewPr varScale="1">
        <p:scale>
          <a:sx n="80" d="100"/>
          <a:sy n="80" d="100"/>
        </p:scale>
        <p:origin x="132" y="46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viewProps" Target="viewProps.xml"/><Relationship Id="rId8" Type="http://schemas.openxmlformats.org/officeDocument/2006/relationships/slide" Target="slides/slide7.xml"/><Relationship Id="rId51" Type="http://schemas.microsoft.com/office/2018/10/relationships/authors" Targe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DC9468-734F-5048-A6DD-DE6095E94BC9}" type="datetimeFigureOut">
              <a:rPr lang="fr-FR" smtClean="0"/>
              <a:t>30/03/2022</a:t>
            </a:fld>
            <a:endParaRPr lang="fr-FR"/>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4317CE-5EBA-E44C-9665-FB43D2BE2C70}" type="slidenum">
              <a:rPr lang="fr-FR" smtClean="0"/>
              <a:t>‹N°›</a:t>
            </a:fld>
            <a:endParaRPr lang="fr-FR"/>
          </a:p>
        </p:txBody>
      </p:sp>
    </p:spTree>
    <p:extLst>
      <p:ext uri="{BB962C8B-B14F-4D97-AF65-F5344CB8AC3E}">
        <p14:creationId xmlns:p14="http://schemas.microsoft.com/office/powerpoint/2010/main" val="3232819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Exemption</a:t>
            </a:r>
          </a:p>
          <a:p>
            <a:r>
              <a:rPr lang="en-US" b="0" i="0" dirty="0" err="1">
                <a:solidFill>
                  <a:srgbClr val="000000"/>
                </a:solidFill>
                <a:effectLst/>
                <a:latin typeface="Open Sans" panose="020B0606030504020204" pitchFamily="34" charset="0"/>
              </a:rPr>
              <a:t>Travellers</a:t>
            </a:r>
            <a:r>
              <a:rPr lang="en-US" b="0" i="0" dirty="0">
                <a:solidFill>
                  <a:srgbClr val="000000"/>
                </a:solidFill>
                <a:effectLst/>
                <a:latin typeface="Open Sans" panose="020B0606030504020204" pitchFamily="34" charset="0"/>
              </a:rPr>
              <a:t> who have recovered from COVID-19. These </a:t>
            </a:r>
            <a:r>
              <a:rPr lang="en-US" b="0" i="0" dirty="0" err="1">
                <a:solidFill>
                  <a:srgbClr val="000000"/>
                </a:solidFill>
                <a:effectLst/>
                <a:latin typeface="Open Sans" panose="020B0606030504020204" pitchFamily="34" charset="0"/>
              </a:rPr>
              <a:t>travellers</a:t>
            </a:r>
            <a:r>
              <a:rPr lang="en-US" b="0" i="0" dirty="0">
                <a:solidFill>
                  <a:srgbClr val="000000"/>
                </a:solidFill>
                <a:effectLst/>
                <a:latin typeface="Open Sans" panose="020B0606030504020204" pitchFamily="34" charset="0"/>
              </a:rPr>
              <a:t> must show proof of a positive viral test from the preceding 90 days and a letter from their healthcare provider or public health official stating they are cleared for travel.</a:t>
            </a:r>
            <a:endParaRPr lang="fr-CA" dirty="0"/>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19</a:t>
            </a:fld>
            <a:endParaRPr lang="fr-CA"/>
          </a:p>
        </p:txBody>
      </p:sp>
    </p:spTree>
    <p:extLst>
      <p:ext uri="{BB962C8B-B14F-4D97-AF65-F5344CB8AC3E}">
        <p14:creationId xmlns:p14="http://schemas.microsoft.com/office/powerpoint/2010/main" val="1686030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https://www.dhs.gov/news/2021/10/29/fact-sheet-guidance-travelers-enter-us-land-ports-entry-and-ferry-terminals</a:t>
            </a:r>
          </a:p>
          <a:p>
            <a:endParaRPr lang="fr-CA" dirty="0"/>
          </a:p>
          <a:p>
            <a:r>
              <a:rPr lang="fr-CA" dirty="0"/>
              <a:t>https://www.canada.ca/en/public-health/services/diseases/coronavirus-disease-covid-19/vaccines/vaccine-proof.html</a:t>
            </a:r>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20</a:t>
            </a:fld>
            <a:endParaRPr lang="fr-CA"/>
          </a:p>
        </p:txBody>
      </p:sp>
    </p:spTree>
    <p:extLst>
      <p:ext uri="{BB962C8B-B14F-4D97-AF65-F5344CB8AC3E}">
        <p14:creationId xmlns:p14="http://schemas.microsoft.com/office/powerpoint/2010/main" val="25510027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CA" dirty="0"/>
              <a:t>https://travel.gc.ca/travel-covid/travel-restrictions/covid-vaccinated-travellers-entering-canada</a:t>
            </a:r>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21</a:t>
            </a:fld>
            <a:endParaRPr lang="fr-CA"/>
          </a:p>
        </p:txBody>
      </p:sp>
    </p:spTree>
    <p:extLst>
      <p:ext uri="{BB962C8B-B14F-4D97-AF65-F5344CB8AC3E}">
        <p14:creationId xmlns:p14="http://schemas.microsoft.com/office/powerpoint/2010/main" val="837264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22</a:t>
            </a:fld>
            <a:endParaRPr lang="fr-CA"/>
          </a:p>
        </p:txBody>
      </p:sp>
    </p:spTree>
    <p:extLst>
      <p:ext uri="{BB962C8B-B14F-4D97-AF65-F5344CB8AC3E}">
        <p14:creationId xmlns:p14="http://schemas.microsoft.com/office/powerpoint/2010/main" val="23189339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23</a:t>
            </a:fld>
            <a:endParaRPr lang="fr-CA"/>
          </a:p>
        </p:txBody>
      </p:sp>
    </p:spTree>
    <p:extLst>
      <p:ext uri="{BB962C8B-B14F-4D97-AF65-F5344CB8AC3E}">
        <p14:creationId xmlns:p14="http://schemas.microsoft.com/office/powerpoint/2010/main" val="63062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24</a:t>
            </a:fld>
            <a:endParaRPr lang="fr-CA"/>
          </a:p>
        </p:txBody>
      </p:sp>
    </p:spTree>
    <p:extLst>
      <p:ext uri="{BB962C8B-B14F-4D97-AF65-F5344CB8AC3E}">
        <p14:creationId xmlns:p14="http://schemas.microsoft.com/office/powerpoint/2010/main" val="356668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8190011F-FF29-447C-9AB2-F660D9E73993}" type="slidenum">
              <a:rPr lang="fr-CA" smtClean="0"/>
              <a:t>26</a:t>
            </a:fld>
            <a:endParaRPr lang="fr-CA"/>
          </a:p>
        </p:txBody>
      </p:sp>
    </p:spTree>
    <p:extLst>
      <p:ext uri="{BB962C8B-B14F-4D97-AF65-F5344CB8AC3E}">
        <p14:creationId xmlns:p14="http://schemas.microsoft.com/office/powerpoint/2010/main" val="247320524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5.sv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5.svg"/><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10" Type="http://schemas.openxmlformats.org/officeDocument/2006/relationships/image" Target="../media/image15.svg"/><Relationship Id="rId4" Type="http://schemas.openxmlformats.org/officeDocument/2006/relationships/image" Target="../media/image17.svg"/><Relationship Id="rId9" Type="http://schemas.openxmlformats.org/officeDocument/2006/relationships/image" Target="../media/image14.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8.svg"/><Relationship Id="rId7" Type="http://schemas.openxmlformats.org/officeDocument/2006/relationships/image" Target="../media/image22.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17.sv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re de section">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6D3B8F08-DBE9-B149-9E72-FC6B76D39F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9083" y="4104302"/>
            <a:ext cx="9769650" cy="467697"/>
          </a:xfrm>
          <a:prstGeom prst="rect">
            <a:avLst/>
          </a:prstGeom>
        </p:spPr>
      </p:pic>
      <p:pic>
        <p:nvPicPr>
          <p:cNvPr id="3" name="Image 2">
            <a:extLst>
              <a:ext uri="{FF2B5EF4-FFF2-40B4-BE49-F238E27FC236}">
                <a16:creationId xmlns:a16="http://schemas.microsoft.com/office/drawing/2014/main" id="{A92A9B81-1B00-4A47-9F6D-E2F5E405C4E1}"/>
              </a:ext>
            </a:extLst>
          </p:cNvPr>
          <p:cNvPicPr>
            <a:picLocks noChangeAspect="1"/>
          </p:cNvPicPr>
          <p:nvPr userDrawn="1"/>
        </p:nvPicPr>
        <p:blipFill>
          <a:blip r:embed="rId4"/>
          <a:stretch>
            <a:fillRect/>
          </a:stretch>
        </p:blipFill>
        <p:spPr>
          <a:xfrm>
            <a:off x="1739083" y="2722703"/>
            <a:ext cx="7442200" cy="1181100"/>
          </a:xfrm>
          <a:prstGeom prst="rect">
            <a:avLst/>
          </a:prstGeom>
        </p:spPr>
      </p:pic>
      <p:pic>
        <p:nvPicPr>
          <p:cNvPr id="5" name="Graphique 4">
            <a:extLst>
              <a:ext uri="{FF2B5EF4-FFF2-40B4-BE49-F238E27FC236}">
                <a16:creationId xmlns:a16="http://schemas.microsoft.com/office/drawing/2014/main" id="{D691B233-AC4E-A142-A605-1E129AFBB4D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739083" y="1946299"/>
            <a:ext cx="4927187" cy="575905"/>
          </a:xfrm>
          <a:prstGeom prst="rect">
            <a:avLst/>
          </a:prstGeom>
        </p:spPr>
      </p:pic>
      <p:sp>
        <p:nvSpPr>
          <p:cNvPr id="21" name="Sous-titre 2">
            <a:extLst>
              <a:ext uri="{FF2B5EF4-FFF2-40B4-BE49-F238E27FC236}">
                <a16:creationId xmlns:a16="http://schemas.microsoft.com/office/drawing/2014/main" id="{D196C0EA-FD1E-2C40-89E7-2985B6B1197C}"/>
              </a:ext>
            </a:extLst>
          </p:cNvPr>
          <p:cNvSpPr>
            <a:spLocks noGrp="1"/>
          </p:cNvSpPr>
          <p:nvPr>
            <p:ph type="subTitle" idx="1"/>
          </p:nvPr>
        </p:nvSpPr>
        <p:spPr>
          <a:xfrm>
            <a:off x="1887859" y="4123503"/>
            <a:ext cx="9144000" cy="46769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pic>
        <p:nvPicPr>
          <p:cNvPr id="4" name="Graphique 3">
            <a:extLst>
              <a:ext uri="{FF2B5EF4-FFF2-40B4-BE49-F238E27FC236}">
                <a16:creationId xmlns:a16="http://schemas.microsoft.com/office/drawing/2014/main" id="{E4F50F62-4C52-FF4A-9E95-A778B984C1F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1656" y="5835504"/>
            <a:ext cx="11697611" cy="1111273"/>
          </a:xfrm>
          <a:prstGeom prst="rect">
            <a:avLst/>
          </a:prstGeom>
        </p:spPr>
      </p:pic>
    </p:spTree>
    <p:extLst>
      <p:ext uri="{BB962C8B-B14F-4D97-AF65-F5344CB8AC3E}">
        <p14:creationId xmlns:p14="http://schemas.microsoft.com/office/powerpoint/2010/main" val="1326693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6167C0-AF9F-7542-A705-E0667416581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CA"/>
              <a:t>Modifier le style du titre</a:t>
            </a:r>
            <a:endParaRPr lang="fr-FR"/>
          </a:p>
        </p:txBody>
      </p:sp>
      <p:sp>
        <p:nvSpPr>
          <p:cNvPr id="3" name="Espace réservé du contenu 2">
            <a:extLst>
              <a:ext uri="{FF2B5EF4-FFF2-40B4-BE49-F238E27FC236}">
                <a16:creationId xmlns:a16="http://schemas.microsoft.com/office/drawing/2014/main" id="{A5C016D1-3FA3-8B47-ABEF-6B38F7D4249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texte 3">
            <a:extLst>
              <a:ext uri="{FF2B5EF4-FFF2-40B4-BE49-F238E27FC236}">
                <a16:creationId xmlns:a16="http://schemas.microsoft.com/office/drawing/2014/main" id="{2CB4DC99-474E-494F-BF4D-0DC86573FA2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F8F1CADD-84B1-694A-9BF2-A06A91F84B99}"/>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A3DE5FAA-0C45-DA41-BB9E-B87D19F8A38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1B858E21-0F3E-B04F-BE27-C02039D5BE00}"/>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3546680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2AE36B6-4035-C54A-B2E4-1509B0B9905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fr-CA"/>
              <a:t>Modifier le style du titre</a:t>
            </a:r>
            <a:endParaRPr lang="fr-FR"/>
          </a:p>
        </p:txBody>
      </p:sp>
      <p:sp>
        <p:nvSpPr>
          <p:cNvPr id="3" name="Espace réservé pour une image  2">
            <a:extLst>
              <a:ext uri="{FF2B5EF4-FFF2-40B4-BE49-F238E27FC236}">
                <a16:creationId xmlns:a16="http://schemas.microsoft.com/office/drawing/2014/main" id="{FF75F2F5-844D-344A-AAF4-67B086F2E61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BF3A532-BC02-1A4E-8D83-636640128EA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a:t>Cliquez pour modifier les styles du texte du masque</a:t>
            </a:r>
          </a:p>
        </p:txBody>
      </p:sp>
      <p:sp>
        <p:nvSpPr>
          <p:cNvPr id="5" name="Espace réservé de la date 4">
            <a:extLst>
              <a:ext uri="{FF2B5EF4-FFF2-40B4-BE49-F238E27FC236}">
                <a16:creationId xmlns:a16="http://schemas.microsoft.com/office/drawing/2014/main" id="{7D6D592E-C21E-EF41-A093-B43C36D1E5B0}"/>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9A0B036B-9763-EC4B-B2A2-6F6CEB76B179}"/>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9C4849-024E-F147-A5DE-9725F5DE73F0}"/>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1665224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2EB122-6769-2744-BF60-0F9742C34751}"/>
              </a:ext>
            </a:extLst>
          </p:cNvPr>
          <p:cNvSpPr>
            <a:spLocks noGrp="1"/>
          </p:cNvSpPr>
          <p:nvPr>
            <p:ph type="title"/>
          </p:nvPr>
        </p:nvSpPr>
        <p:spPr>
          <a:xfrm>
            <a:off x="838200" y="365125"/>
            <a:ext cx="10515600" cy="1325563"/>
          </a:xfrm>
          <a:prstGeom prst="rect">
            <a:avLst/>
          </a:prstGeom>
        </p:spPr>
        <p:txBody>
          <a:bodyPr/>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6B704778-2FFC-C347-AE26-2F70D36A7312}"/>
              </a:ext>
            </a:extLst>
          </p:cNvPr>
          <p:cNvSpPr>
            <a:spLocks noGrp="1"/>
          </p:cNvSpPr>
          <p:nvPr>
            <p:ph type="body" orient="vert" idx="1"/>
          </p:nvPr>
        </p:nvSpPr>
        <p:spPr>
          <a:xfrm>
            <a:off x="838200" y="1825625"/>
            <a:ext cx="10515600" cy="4351338"/>
          </a:xfrm>
          <a:prstGeom prst="rect">
            <a:avLst/>
          </a:prstGeo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EED61912-E8EB-D843-8E93-D596ED9AF73C}"/>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607EF2EF-7DAA-F14D-AEAE-8DC577D6D3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24E8415-FF95-C342-AA96-59AFCB758004}"/>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981682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190FC5B-ADCE-044D-A0AE-A665AF3D1721}"/>
              </a:ext>
            </a:extLst>
          </p:cNvPr>
          <p:cNvSpPr>
            <a:spLocks noGrp="1"/>
          </p:cNvSpPr>
          <p:nvPr>
            <p:ph type="title" orient="vert"/>
          </p:nvPr>
        </p:nvSpPr>
        <p:spPr>
          <a:xfrm>
            <a:off x="8724900" y="365125"/>
            <a:ext cx="2628900" cy="5811838"/>
          </a:xfrm>
          <a:prstGeom prst="rect">
            <a:avLst/>
          </a:prstGeom>
        </p:spPr>
        <p:txBody>
          <a:bodyPr vert="eaVert"/>
          <a:lstStyle/>
          <a:p>
            <a:r>
              <a:rPr lang="fr-CA"/>
              <a:t>Modifier le style du titre</a:t>
            </a:r>
            <a:endParaRPr lang="fr-FR"/>
          </a:p>
        </p:txBody>
      </p:sp>
      <p:sp>
        <p:nvSpPr>
          <p:cNvPr id="3" name="Espace réservé du texte vertical 2">
            <a:extLst>
              <a:ext uri="{FF2B5EF4-FFF2-40B4-BE49-F238E27FC236}">
                <a16:creationId xmlns:a16="http://schemas.microsoft.com/office/drawing/2014/main" id="{EA9E7688-C477-EE4E-99C3-EF484ACCCBAF}"/>
              </a:ext>
            </a:extLst>
          </p:cNvPr>
          <p:cNvSpPr>
            <a:spLocks noGrp="1"/>
          </p:cNvSpPr>
          <p:nvPr>
            <p:ph type="body" orient="vert" idx="1"/>
          </p:nvPr>
        </p:nvSpPr>
        <p:spPr>
          <a:xfrm>
            <a:off x="838200" y="365125"/>
            <a:ext cx="7734300" cy="5811838"/>
          </a:xfrm>
          <a:prstGeom prst="rect">
            <a:avLst/>
          </a:prstGeom>
        </p:spPr>
        <p:txBody>
          <a:bodyPr vert="eaVert"/>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e la date 3">
            <a:extLst>
              <a:ext uri="{FF2B5EF4-FFF2-40B4-BE49-F238E27FC236}">
                <a16:creationId xmlns:a16="http://schemas.microsoft.com/office/drawing/2014/main" id="{CF89D264-A98C-4840-8079-98C8ED29DCFA}"/>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1C7FCAA8-1AD1-234D-B174-FED8380FBB66}"/>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BA3A644-4926-194B-9065-8D5FDB6E178A}"/>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28502219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re de section">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1" name="Graphique 10">
            <a:extLst>
              <a:ext uri="{FF2B5EF4-FFF2-40B4-BE49-F238E27FC236}">
                <a16:creationId xmlns:a16="http://schemas.microsoft.com/office/drawing/2014/main" id="{6D3B8F08-DBE9-B149-9E72-FC6B76D39FA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39083" y="4104302"/>
            <a:ext cx="9769650" cy="467697"/>
          </a:xfrm>
          <a:prstGeom prst="rect">
            <a:avLst/>
          </a:prstGeom>
        </p:spPr>
      </p:pic>
      <p:pic>
        <p:nvPicPr>
          <p:cNvPr id="5" name="Graphique 4">
            <a:extLst>
              <a:ext uri="{FF2B5EF4-FFF2-40B4-BE49-F238E27FC236}">
                <a16:creationId xmlns:a16="http://schemas.microsoft.com/office/drawing/2014/main" id="{D691B233-AC4E-A142-A605-1E129AFBB4D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739083" y="1946299"/>
            <a:ext cx="4927187" cy="575905"/>
          </a:xfrm>
          <a:prstGeom prst="rect">
            <a:avLst/>
          </a:prstGeom>
        </p:spPr>
      </p:pic>
      <p:pic>
        <p:nvPicPr>
          <p:cNvPr id="4" name="Image 3">
            <a:extLst>
              <a:ext uri="{FF2B5EF4-FFF2-40B4-BE49-F238E27FC236}">
                <a16:creationId xmlns:a16="http://schemas.microsoft.com/office/drawing/2014/main" id="{21B90473-DF74-2A43-9B5E-E3390B3BC719}"/>
              </a:ext>
            </a:extLst>
          </p:cNvPr>
          <p:cNvPicPr>
            <a:picLocks noChangeAspect="1"/>
          </p:cNvPicPr>
          <p:nvPr userDrawn="1"/>
        </p:nvPicPr>
        <p:blipFill>
          <a:blip r:embed="rId6"/>
          <a:stretch>
            <a:fillRect/>
          </a:stretch>
        </p:blipFill>
        <p:spPr>
          <a:xfrm>
            <a:off x="1739083" y="2753698"/>
            <a:ext cx="4102100" cy="1219200"/>
          </a:xfrm>
          <a:prstGeom prst="rect">
            <a:avLst/>
          </a:prstGeom>
        </p:spPr>
      </p:pic>
      <p:pic>
        <p:nvPicPr>
          <p:cNvPr id="6" name="Graphique 5">
            <a:extLst>
              <a:ext uri="{FF2B5EF4-FFF2-40B4-BE49-F238E27FC236}">
                <a16:creationId xmlns:a16="http://schemas.microsoft.com/office/drawing/2014/main" id="{26A69D19-EAF8-AA48-8583-41284248D078}"/>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51656" y="5835504"/>
            <a:ext cx="11697611" cy="1111273"/>
          </a:xfrm>
          <a:prstGeom prst="rect">
            <a:avLst/>
          </a:prstGeom>
        </p:spPr>
      </p:pic>
    </p:spTree>
    <p:extLst>
      <p:ext uri="{BB962C8B-B14F-4D97-AF65-F5344CB8AC3E}">
        <p14:creationId xmlns:p14="http://schemas.microsoft.com/office/powerpoint/2010/main" val="29395195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Diapositive de titre">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BC60E75-994C-3449-88E7-543C8DF70003}"/>
              </a:ext>
            </a:extLst>
          </p:cNvPr>
          <p:cNvPicPr>
            <a:picLocks noChangeAspect="1"/>
          </p:cNvPicPr>
          <p:nvPr userDrawn="1"/>
        </p:nvPicPr>
        <p:blipFill>
          <a:blip r:embed="rId2">
            <a:alphaModFix amt="39000"/>
          </a:blip>
          <a:srcRect/>
          <a:stretch/>
        </p:blipFill>
        <p:spPr>
          <a:xfrm>
            <a:off x="0" y="0"/>
            <a:ext cx="12192000" cy="6858000"/>
          </a:xfrm>
          <a:prstGeom prst="rect">
            <a:avLst/>
          </a:prstGeom>
        </p:spPr>
      </p:pic>
      <p:pic>
        <p:nvPicPr>
          <p:cNvPr id="7" name="Graphique 6">
            <a:extLst>
              <a:ext uri="{FF2B5EF4-FFF2-40B4-BE49-F238E27FC236}">
                <a16:creationId xmlns:a16="http://schemas.microsoft.com/office/drawing/2014/main" id="{CD0E6669-B505-1B49-93BA-C417D39A26C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26178" y="6255795"/>
            <a:ext cx="2933700" cy="342900"/>
          </a:xfrm>
          <a:prstGeom prst="rect">
            <a:avLst/>
          </a:prstGeom>
        </p:spPr>
      </p:pic>
      <p:sp>
        <p:nvSpPr>
          <p:cNvPr id="11" name="Titre 1">
            <a:extLst>
              <a:ext uri="{FF2B5EF4-FFF2-40B4-BE49-F238E27FC236}">
                <a16:creationId xmlns:a16="http://schemas.microsoft.com/office/drawing/2014/main" id="{4203C312-AF0E-D845-A962-C696F2C81CD7}"/>
              </a:ext>
            </a:extLst>
          </p:cNvPr>
          <p:cNvSpPr>
            <a:spLocks noGrp="1"/>
          </p:cNvSpPr>
          <p:nvPr>
            <p:ph type="ctrTitle"/>
          </p:nvPr>
        </p:nvSpPr>
        <p:spPr>
          <a:xfrm>
            <a:off x="1524000" y="3929270"/>
            <a:ext cx="9144000" cy="1011927"/>
          </a:xfrm>
          <a:prstGeom prst="rect">
            <a:avLst/>
          </a:prstGeom>
        </p:spPr>
        <p:txBody>
          <a:bodyPr anchor="b">
            <a:normAutofit/>
          </a:bodyPr>
          <a:lstStyle>
            <a:lvl1pPr algn="l">
              <a:defRPr sz="4000">
                <a:solidFill>
                  <a:schemeClr val="bg1"/>
                </a:solidFill>
              </a:defRPr>
            </a:lvl1pPr>
          </a:lstStyle>
          <a:p>
            <a:r>
              <a:rPr lang="fr-CA" dirty="0"/>
              <a:t>Modifier le style du titre</a:t>
            </a:r>
            <a:endParaRPr lang="fr-FR" dirty="0"/>
          </a:p>
        </p:txBody>
      </p:sp>
      <p:sp>
        <p:nvSpPr>
          <p:cNvPr id="12" name="Sous-titre 2">
            <a:extLst>
              <a:ext uri="{FF2B5EF4-FFF2-40B4-BE49-F238E27FC236}">
                <a16:creationId xmlns:a16="http://schemas.microsoft.com/office/drawing/2014/main" id="{2AC8D4F1-CAA5-3C43-AC15-F8F01677D2A2}"/>
              </a:ext>
            </a:extLst>
          </p:cNvPr>
          <p:cNvSpPr>
            <a:spLocks noGrp="1"/>
          </p:cNvSpPr>
          <p:nvPr>
            <p:ph type="subTitle" idx="1"/>
          </p:nvPr>
        </p:nvSpPr>
        <p:spPr>
          <a:xfrm>
            <a:off x="1524000" y="5033273"/>
            <a:ext cx="9144000" cy="1011927"/>
          </a:xfrm>
          <a:prstGeom prst="rect">
            <a:avLst/>
          </a:prstGeo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pic>
        <p:nvPicPr>
          <p:cNvPr id="13" name="Graphique 12">
            <a:extLst>
              <a:ext uri="{FF2B5EF4-FFF2-40B4-BE49-F238E27FC236}">
                <a16:creationId xmlns:a16="http://schemas.microsoft.com/office/drawing/2014/main" id="{51AE37D2-DD8E-7545-9584-8457DB1E3D4B}"/>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1524000" y="3336925"/>
            <a:ext cx="4775200" cy="228600"/>
          </a:xfrm>
          <a:prstGeom prst="rect">
            <a:avLst/>
          </a:prstGeom>
        </p:spPr>
      </p:pic>
      <p:pic>
        <p:nvPicPr>
          <p:cNvPr id="14" name="Image 13">
            <a:extLst>
              <a:ext uri="{FF2B5EF4-FFF2-40B4-BE49-F238E27FC236}">
                <a16:creationId xmlns:a16="http://schemas.microsoft.com/office/drawing/2014/main" id="{1C84D1DC-B1E6-D544-9551-6AA3FF561917}"/>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24000" y="2209258"/>
            <a:ext cx="7734300" cy="913899"/>
          </a:xfrm>
          <a:prstGeom prst="rect">
            <a:avLst/>
          </a:prstGeom>
        </p:spPr>
      </p:pic>
      <p:pic>
        <p:nvPicPr>
          <p:cNvPr id="16" name="Graphique 15">
            <a:extLst>
              <a:ext uri="{FF2B5EF4-FFF2-40B4-BE49-F238E27FC236}">
                <a16:creationId xmlns:a16="http://schemas.microsoft.com/office/drawing/2014/main" id="{FBA6CD30-E477-0445-80E6-D8A79DA178E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524000" y="1736557"/>
            <a:ext cx="3307787" cy="314239"/>
          </a:xfrm>
          <a:prstGeom prst="rect">
            <a:avLst/>
          </a:prstGeom>
        </p:spPr>
      </p:pic>
    </p:spTree>
    <p:extLst>
      <p:ext uri="{BB962C8B-B14F-4D97-AF65-F5344CB8AC3E}">
        <p14:creationId xmlns:p14="http://schemas.microsoft.com/office/powerpoint/2010/main" val="310360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Diapositive de titre">
    <p:bg>
      <p:bgRef idx="1001">
        <a:schemeClr val="bg1"/>
      </p:bgRef>
    </p:bg>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7BC60E75-994C-3449-88E7-543C8DF70003}"/>
              </a:ext>
            </a:extLst>
          </p:cNvPr>
          <p:cNvPicPr>
            <a:picLocks noChangeAspect="1"/>
          </p:cNvPicPr>
          <p:nvPr userDrawn="1"/>
        </p:nvPicPr>
        <p:blipFill>
          <a:blip r:embed="rId2">
            <a:alphaModFix/>
          </a:blip>
          <a:srcRect/>
          <a:stretch/>
        </p:blipFill>
        <p:spPr>
          <a:xfrm>
            <a:off x="349624" y="0"/>
            <a:ext cx="12192000" cy="6858000"/>
          </a:xfrm>
          <a:prstGeom prst="rect">
            <a:avLst/>
          </a:prstGeom>
        </p:spPr>
      </p:pic>
      <p:pic>
        <p:nvPicPr>
          <p:cNvPr id="9" name="Image 13">
            <a:extLst>
              <a:ext uri="{FF2B5EF4-FFF2-40B4-BE49-F238E27FC236}">
                <a16:creationId xmlns:a16="http://schemas.microsoft.com/office/drawing/2014/main" id="{1D93F23B-1997-994C-A263-63636F56124E}"/>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b="23644"/>
          <a:stretch/>
        </p:blipFill>
        <p:spPr>
          <a:xfrm>
            <a:off x="1543050" y="2209258"/>
            <a:ext cx="8437798" cy="1035592"/>
          </a:xfrm>
          <a:prstGeom prst="rect">
            <a:avLst/>
          </a:prstGeom>
        </p:spPr>
      </p:pic>
      <p:pic>
        <p:nvPicPr>
          <p:cNvPr id="7" name="Graphique 6">
            <a:extLst>
              <a:ext uri="{FF2B5EF4-FFF2-40B4-BE49-F238E27FC236}">
                <a16:creationId xmlns:a16="http://schemas.microsoft.com/office/drawing/2014/main" id="{CD0E6669-B505-1B49-93BA-C417D39A26C3}"/>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826178" y="6255795"/>
            <a:ext cx="2933700" cy="342900"/>
          </a:xfrm>
          <a:prstGeom prst="rect">
            <a:avLst/>
          </a:prstGeom>
        </p:spPr>
      </p:pic>
      <p:sp>
        <p:nvSpPr>
          <p:cNvPr id="11" name="Titre 1">
            <a:extLst>
              <a:ext uri="{FF2B5EF4-FFF2-40B4-BE49-F238E27FC236}">
                <a16:creationId xmlns:a16="http://schemas.microsoft.com/office/drawing/2014/main" id="{4203C312-AF0E-D845-A962-C696F2C81CD7}"/>
              </a:ext>
            </a:extLst>
          </p:cNvPr>
          <p:cNvSpPr>
            <a:spLocks noGrp="1"/>
          </p:cNvSpPr>
          <p:nvPr>
            <p:ph type="ctrTitle"/>
          </p:nvPr>
        </p:nvSpPr>
        <p:spPr>
          <a:xfrm>
            <a:off x="1524000" y="3929270"/>
            <a:ext cx="9144000" cy="1011927"/>
          </a:xfrm>
          <a:prstGeom prst="rect">
            <a:avLst/>
          </a:prstGeom>
        </p:spPr>
        <p:txBody>
          <a:bodyPr anchor="b">
            <a:normAutofit/>
          </a:bodyPr>
          <a:lstStyle>
            <a:lvl1pPr algn="l">
              <a:defRPr sz="4000">
                <a:solidFill>
                  <a:schemeClr val="tx1"/>
                </a:solidFill>
              </a:defRPr>
            </a:lvl1pPr>
          </a:lstStyle>
          <a:p>
            <a:r>
              <a:rPr lang="fr-CA" dirty="0"/>
              <a:t>Modifier le style du titre</a:t>
            </a:r>
            <a:endParaRPr lang="fr-FR" dirty="0"/>
          </a:p>
        </p:txBody>
      </p:sp>
      <p:sp>
        <p:nvSpPr>
          <p:cNvPr id="12" name="Sous-titre 2">
            <a:extLst>
              <a:ext uri="{FF2B5EF4-FFF2-40B4-BE49-F238E27FC236}">
                <a16:creationId xmlns:a16="http://schemas.microsoft.com/office/drawing/2014/main" id="{2AC8D4F1-CAA5-3C43-AC15-F8F01677D2A2}"/>
              </a:ext>
            </a:extLst>
          </p:cNvPr>
          <p:cNvSpPr>
            <a:spLocks noGrp="1"/>
          </p:cNvSpPr>
          <p:nvPr>
            <p:ph type="subTitle" idx="1"/>
          </p:nvPr>
        </p:nvSpPr>
        <p:spPr>
          <a:xfrm>
            <a:off x="1524000" y="5033273"/>
            <a:ext cx="9144000" cy="1011927"/>
          </a:xfrm>
          <a:prstGeom prst="rect">
            <a:avLst/>
          </a:prstGeo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dirty="0"/>
              <a:t>Modifier le style des sous-titres du masque</a:t>
            </a:r>
            <a:endParaRPr lang="fr-FR" dirty="0"/>
          </a:p>
        </p:txBody>
      </p:sp>
      <p:pic>
        <p:nvPicPr>
          <p:cNvPr id="13" name="Graphique 12">
            <a:extLst>
              <a:ext uri="{FF2B5EF4-FFF2-40B4-BE49-F238E27FC236}">
                <a16:creationId xmlns:a16="http://schemas.microsoft.com/office/drawing/2014/main" id="{51AE37D2-DD8E-7545-9584-8457DB1E3D4B}"/>
              </a:ext>
            </a:extLst>
          </p:cNvPr>
          <p:cNvPicPr>
            <a:picLocks noChangeAspect="1"/>
          </p:cNvPicPr>
          <p:nvPr userDrawn="1"/>
        </p:nvPicPr>
        <p:blipFill>
          <a:blip r:embed="rId7">
            <a:extLst>
              <a:ext uri="{96DAC541-7B7A-43D3-8B79-37D633B846F1}">
                <asvg:svgBlip xmlns:asvg="http://schemas.microsoft.com/office/drawing/2016/SVG/main" r:embed="rId8"/>
              </a:ext>
            </a:extLst>
          </a:blip>
          <a:srcRect/>
          <a:stretch/>
        </p:blipFill>
        <p:spPr>
          <a:xfrm>
            <a:off x="1524000" y="3336925"/>
            <a:ext cx="4775200" cy="228600"/>
          </a:xfrm>
          <a:prstGeom prst="rect">
            <a:avLst/>
          </a:prstGeom>
        </p:spPr>
      </p:pic>
      <p:pic>
        <p:nvPicPr>
          <p:cNvPr id="16" name="Graphique 15">
            <a:extLst>
              <a:ext uri="{FF2B5EF4-FFF2-40B4-BE49-F238E27FC236}">
                <a16:creationId xmlns:a16="http://schemas.microsoft.com/office/drawing/2014/main" id="{FBA6CD30-E477-0445-80E6-D8A79DA178EF}"/>
              </a:ext>
            </a:extLst>
          </p:cNvPr>
          <p:cNvPicPr>
            <a:picLocks noChangeAspect="1"/>
          </p:cNvPicPr>
          <p:nvPr userDrawn="1"/>
        </p:nvPicPr>
        <p:blipFill>
          <a:blip r:embed="rId9">
            <a:extLst>
              <a:ext uri="{96DAC541-7B7A-43D3-8B79-37D633B846F1}">
                <asvg:svgBlip xmlns:asvg="http://schemas.microsoft.com/office/drawing/2016/SVG/main" r:embed="rId10"/>
              </a:ext>
            </a:extLst>
          </a:blip>
          <a:stretch>
            <a:fillRect/>
          </a:stretch>
        </p:blipFill>
        <p:spPr>
          <a:xfrm>
            <a:off x="1524000" y="1736557"/>
            <a:ext cx="3307787" cy="314239"/>
          </a:xfrm>
          <a:prstGeom prst="rect">
            <a:avLst/>
          </a:prstGeom>
        </p:spPr>
      </p:pic>
    </p:spTree>
    <p:extLst>
      <p:ext uri="{BB962C8B-B14F-4D97-AF65-F5344CB8AC3E}">
        <p14:creationId xmlns:p14="http://schemas.microsoft.com/office/powerpoint/2010/main" val="20770319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pic>
        <p:nvPicPr>
          <p:cNvPr id="5" name="Graphique 4">
            <a:extLst>
              <a:ext uri="{FF2B5EF4-FFF2-40B4-BE49-F238E27FC236}">
                <a16:creationId xmlns:a16="http://schemas.microsoft.com/office/drawing/2014/main" id="{38EE00F6-35EC-AF48-939A-D43ABF2565E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7110" y="192814"/>
            <a:ext cx="10935208" cy="523494"/>
          </a:xfrm>
          <a:prstGeom prst="rect">
            <a:avLst/>
          </a:prstGeom>
        </p:spPr>
      </p:pic>
      <p:sp>
        <p:nvSpPr>
          <p:cNvPr id="2" name="Titre 1">
            <a:extLst>
              <a:ext uri="{FF2B5EF4-FFF2-40B4-BE49-F238E27FC236}">
                <a16:creationId xmlns:a16="http://schemas.microsoft.com/office/drawing/2014/main" id="{FF46EBD7-C9E8-3746-921C-BADA4BFBA1BC}"/>
              </a:ext>
            </a:extLst>
          </p:cNvPr>
          <p:cNvSpPr>
            <a:spLocks noGrp="1"/>
          </p:cNvSpPr>
          <p:nvPr>
            <p:ph type="title"/>
          </p:nvPr>
        </p:nvSpPr>
        <p:spPr>
          <a:xfrm>
            <a:off x="838200" y="1233315"/>
            <a:ext cx="10515600" cy="1325563"/>
          </a:xfrm>
          <a:prstGeom prst="rect">
            <a:avLst/>
          </a:prstGeom>
        </p:spPr>
        <p:txBody>
          <a:bodyPr/>
          <a:lstStyle/>
          <a:p>
            <a:r>
              <a:rPr lang="fr-CA" dirty="0"/>
              <a:t>Modifier le style du titre</a:t>
            </a:r>
            <a:endParaRPr lang="fr-FR" dirty="0"/>
          </a:p>
        </p:txBody>
      </p:sp>
      <p:sp>
        <p:nvSpPr>
          <p:cNvPr id="3" name="Espace réservé du contenu 2">
            <a:extLst>
              <a:ext uri="{FF2B5EF4-FFF2-40B4-BE49-F238E27FC236}">
                <a16:creationId xmlns:a16="http://schemas.microsoft.com/office/drawing/2014/main" id="{3AF18650-8082-C749-A663-3A4312401B6E}"/>
              </a:ext>
            </a:extLst>
          </p:cNvPr>
          <p:cNvSpPr>
            <a:spLocks noGrp="1"/>
          </p:cNvSpPr>
          <p:nvPr>
            <p:ph idx="1"/>
          </p:nvPr>
        </p:nvSpPr>
        <p:spPr>
          <a:xfrm>
            <a:off x="838200" y="2763318"/>
            <a:ext cx="10515600" cy="2854533"/>
          </a:xfrm>
          <a:prstGeom prst="rect">
            <a:avLst/>
          </a:prstGeom>
        </p:spPr>
        <p:txBody>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6" name="Espace réservé du numéro de diapositive 5">
            <a:extLst>
              <a:ext uri="{FF2B5EF4-FFF2-40B4-BE49-F238E27FC236}">
                <a16:creationId xmlns:a16="http://schemas.microsoft.com/office/drawing/2014/main" id="{9DAA1009-B610-F747-AF18-6AA29804016C}"/>
              </a:ext>
            </a:extLst>
          </p:cNvPr>
          <p:cNvSpPr>
            <a:spLocks noGrp="1"/>
          </p:cNvSpPr>
          <p:nvPr>
            <p:ph type="sldNum" sz="quarter" idx="12"/>
          </p:nvPr>
        </p:nvSpPr>
        <p:spPr/>
        <p:txBody>
          <a:bodyPr/>
          <a:lstStyle/>
          <a:p>
            <a:fld id="{F5FBD815-1227-234D-8239-5DA2F064DE4E}" type="slidenum">
              <a:rPr lang="fr-FR" smtClean="0"/>
              <a:t>‹N°›</a:t>
            </a:fld>
            <a:endParaRPr lang="fr-FR"/>
          </a:p>
        </p:txBody>
      </p:sp>
      <p:pic>
        <p:nvPicPr>
          <p:cNvPr id="10" name="Graphique 9">
            <a:extLst>
              <a:ext uri="{FF2B5EF4-FFF2-40B4-BE49-F238E27FC236}">
                <a16:creationId xmlns:a16="http://schemas.microsoft.com/office/drawing/2014/main" id="{C7A0E464-CDB7-B447-88EA-9529D4A95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38200" y="6309186"/>
            <a:ext cx="3307787" cy="314240"/>
          </a:xfrm>
          <a:prstGeom prst="rect">
            <a:avLst/>
          </a:prstGeom>
        </p:spPr>
      </p:pic>
      <p:pic>
        <p:nvPicPr>
          <p:cNvPr id="9" name="Graphique 8">
            <a:extLst>
              <a:ext uri="{FF2B5EF4-FFF2-40B4-BE49-F238E27FC236}">
                <a16:creationId xmlns:a16="http://schemas.microsoft.com/office/drawing/2014/main" id="{87F53714-DF12-0E48-AEB2-4D9F23331C77}"/>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838199" y="6309187"/>
            <a:ext cx="3307787" cy="314239"/>
          </a:xfrm>
          <a:prstGeom prst="rect">
            <a:avLst/>
          </a:prstGeom>
        </p:spPr>
      </p:pic>
      <p:pic>
        <p:nvPicPr>
          <p:cNvPr id="11" name="Image 13">
            <a:extLst>
              <a:ext uri="{FF2B5EF4-FFF2-40B4-BE49-F238E27FC236}">
                <a16:creationId xmlns:a16="http://schemas.microsoft.com/office/drawing/2014/main" id="{80DFFCF9-5829-814D-9529-ED1DB44CB066}"/>
              </a:ext>
            </a:extLst>
          </p:cNvPr>
          <p:cNvPicPr>
            <a:picLocks noChangeAspect="1"/>
          </p:cNvPicPr>
          <p:nvPr userDrawn="1"/>
        </p:nvPicPr>
        <p:blipFill rotWithShape="1">
          <a:blip r:embed="rId8">
            <a:extLst>
              <a:ext uri="{96DAC541-7B7A-43D3-8B79-37D633B846F1}">
                <asvg:svgBlip xmlns:asvg="http://schemas.microsoft.com/office/drawing/2016/SVG/main" r:embed="rId9"/>
              </a:ext>
            </a:extLst>
          </a:blip>
          <a:srcRect b="23644"/>
          <a:stretch/>
        </p:blipFill>
        <p:spPr>
          <a:xfrm>
            <a:off x="838199" y="243538"/>
            <a:ext cx="3860765" cy="473841"/>
          </a:xfrm>
          <a:prstGeom prst="rect">
            <a:avLst/>
          </a:prstGeom>
        </p:spPr>
      </p:pic>
    </p:spTree>
    <p:extLst>
      <p:ext uri="{BB962C8B-B14F-4D97-AF65-F5344CB8AC3E}">
        <p14:creationId xmlns:p14="http://schemas.microsoft.com/office/powerpoint/2010/main" val="327351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360E92-026A-C845-BB34-1A2D464CAB03}"/>
              </a:ext>
            </a:extLst>
          </p:cNvPr>
          <p:cNvSpPr>
            <a:spLocks noGrp="1"/>
          </p:cNvSpPr>
          <p:nvPr>
            <p:ph type="title"/>
          </p:nvPr>
        </p:nvSpPr>
        <p:spPr>
          <a:xfrm>
            <a:off x="838200" y="365125"/>
            <a:ext cx="10515600" cy="1325563"/>
          </a:xfrm>
          <a:prstGeom prst="rect">
            <a:avLst/>
          </a:prstGeom>
        </p:spPr>
        <p:txBody>
          <a:bodyPr/>
          <a:lstStyle/>
          <a:p>
            <a:r>
              <a:rPr lang="fr-CA"/>
              <a:t>Modifier le style du titre</a:t>
            </a:r>
            <a:endParaRPr lang="fr-FR"/>
          </a:p>
        </p:txBody>
      </p:sp>
      <p:sp>
        <p:nvSpPr>
          <p:cNvPr id="3" name="Espace réservé du contenu 2">
            <a:extLst>
              <a:ext uri="{FF2B5EF4-FFF2-40B4-BE49-F238E27FC236}">
                <a16:creationId xmlns:a16="http://schemas.microsoft.com/office/drawing/2014/main" id="{60E7E761-F4AD-DA4B-9861-41A57A040C77}"/>
              </a:ext>
            </a:extLst>
          </p:cNvPr>
          <p:cNvSpPr>
            <a:spLocks noGrp="1"/>
          </p:cNvSpPr>
          <p:nvPr>
            <p:ph sz="half" idx="1"/>
          </p:nvPr>
        </p:nvSpPr>
        <p:spPr>
          <a:xfrm>
            <a:off x="838200" y="1825625"/>
            <a:ext cx="5181600" cy="4351338"/>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4" name="Espace réservé du contenu 3">
            <a:extLst>
              <a:ext uri="{FF2B5EF4-FFF2-40B4-BE49-F238E27FC236}">
                <a16:creationId xmlns:a16="http://schemas.microsoft.com/office/drawing/2014/main" id="{42B5873A-4528-D549-95E3-F965027209B0}"/>
              </a:ext>
            </a:extLst>
          </p:cNvPr>
          <p:cNvSpPr>
            <a:spLocks noGrp="1"/>
          </p:cNvSpPr>
          <p:nvPr>
            <p:ph sz="half" idx="2"/>
          </p:nvPr>
        </p:nvSpPr>
        <p:spPr>
          <a:xfrm>
            <a:off x="6172200" y="1825625"/>
            <a:ext cx="5181600" cy="4351338"/>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e la date 4">
            <a:extLst>
              <a:ext uri="{FF2B5EF4-FFF2-40B4-BE49-F238E27FC236}">
                <a16:creationId xmlns:a16="http://schemas.microsoft.com/office/drawing/2014/main" id="{69572579-1528-9E48-9BAA-F4B9C0E6533E}"/>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6" name="Espace réservé du pied de page 5">
            <a:extLst>
              <a:ext uri="{FF2B5EF4-FFF2-40B4-BE49-F238E27FC236}">
                <a16:creationId xmlns:a16="http://schemas.microsoft.com/office/drawing/2014/main" id="{6C8A4564-9B6F-FA44-94A3-ED583718D68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721844-385F-6644-A135-5E7D2107B61C}"/>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4059662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A8C42A-6A2A-5945-A084-A87C37A90CE8}"/>
              </a:ext>
            </a:extLst>
          </p:cNvPr>
          <p:cNvSpPr>
            <a:spLocks noGrp="1"/>
          </p:cNvSpPr>
          <p:nvPr>
            <p:ph type="title"/>
          </p:nvPr>
        </p:nvSpPr>
        <p:spPr>
          <a:xfrm>
            <a:off x="839788" y="365125"/>
            <a:ext cx="10515600" cy="1325563"/>
          </a:xfrm>
          <a:prstGeom prst="rect">
            <a:avLst/>
          </a:prstGeom>
        </p:spPr>
        <p:txBody>
          <a:bodyPr/>
          <a:lstStyle/>
          <a:p>
            <a:r>
              <a:rPr lang="fr-CA"/>
              <a:t>Modifier le style du titre</a:t>
            </a:r>
            <a:endParaRPr lang="fr-FR"/>
          </a:p>
        </p:txBody>
      </p:sp>
      <p:sp>
        <p:nvSpPr>
          <p:cNvPr id="3" name="Espace réservé du texte 2">
            <a:extLst>
              <a:ext uri="{FF2B5EF4-FFF2-40B4-BE49-F238E27FC236}">
                <a16:creationId xmlns:a16="http://schemas.microsoft.com/office/drawing/2014/main" id="{48709041-3689-1540-B8A3-4770FCDC06C5}"/>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4" name="Espace réservé du contenu 3">
            <a:extLst>
              <a:ext uri="{FF2B5EF4-FFF2-40B4-BE49-F238E27FC236}">
                <a16:creationId xmlns:a16="http://schemas.microsoft.com/office/drawing/2014/main" id="{913ACA24-B8C8-CA4A-B20D-DE6DCA33F74E}"/>
              </a:ext>
            </a:extLst>
          </p:cNvPr>
          <p:cNvSpPr>
            <a:spLocks noGrp="1"/>
          </p:cNvSpPr>
          <p:nvPr>
            <p:ph sz="half" idx="2"/>
          </p:nvPr>
        </p:nvSpPr>
        <p:spPr>
          <a:xfrm>
            <a:off x="839788" y="2505075"/>
            <a:ext cx="5157787" cy="3684588"/>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5" name="Espace réservé du texte 4">
            <a:extLst>
              <a:ext uri="{FF2B5EF4-FFF2-40B4-BE49-F238E27FC236}">
                <a16:creationId xmlns:a16="http://schemas.microsoft.com/office/drawing/2014/main" id="{66F1547F-0DF0-2941-A5E5-9ADE0D491B7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a:t>Cliquez pour modifier les styles du texte du masque</a:t>
            </a:r>
          </a:p>
        </p:txBody>
      </p:sp>
      <p:sp>
        <p:nvSpPr>
          <p:cNvPr id="6" name="Espace réservé du contenu 5">
            <a:extLst>
              <a:ext uri="{FF2B5EF4-FFF2-40B4-BE49-F238E27FC236}">
                <a16:creationId xmlns:a16="http://schemas.microsoft.com/office/drawing/2014/main" id="{AD99FCC6-782C-064E-A8B7-3DE2E3A2F90C}"/>
              </a:ext>
            </a:extLst>
          </p:cNvPr>
          <p:cNvSpPr>
            <a:spLocks noGrp="1"/>
          </p:cNvSpPr>
          <p:nvPr>
            <p:ph sz="quarter" idx="4"/>
          </p:nvPr>
        </p:nvSpPr>
        <p:spPr>
          <a:xfrm>
            <a:off x="6172200" y="2505075"/>
            <a:ext cx="5183188" cy="3684588"/>
          </a:xfrm>
          <a:prstGeom prst="rect">
            <a:avLst/>
          </a:prstGeom>
        </p:spPr>
        <p:txBody>
          <a:bodyPr/>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7" name="Espace réservé de la date 6">
            <a:extLst>
              <a:ext uri="{FF2B5EF4-FFF2-40B4-BE49-F238E27FC236}">
                <a16:creationId xmlns:a16="http://schemas.microsoft.com/office/drawing/2014/main" id="{0B517E32-33EF-1D4F-B731-A6656AE9DAC7}"/>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8" name="Espace réservé du pied de page 7">
            <a:extLst>
              <a:ext uri="{FF2B5EF4-FFF2-40B4-BE49-F238E27FC236}">
                <a16:creationId xmlns:a16="http://schemas.microsoft.com/office/drawing/2014/main" id="{D7C7DA6B-CC90-CB46-A36F-F94FFCD49509}"/>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A22332F-A772-7D4B-A1DE-22991EEE3D15}"/>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3312271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5790F-F3CF-8042-8D31-4A5F2316324B}"/>
              </a:ext>
            </a:extLst>
          </p:cNvPr>
          <p:cNvSpPr>
            <a:spLocks noGrp="1"/>
          </p:cNvSpPr>
          <p:nvPr>
            <p:ph type="title"/>
          </p:nvPr>
        </p:nvSpPr>
        <p:spPr>
          <a:xfrm>
            <a:off x="838200" y="365125"/>
            <a:ext cx="10515600" cy="1325563"/>
          </a:xfrm>
          <a:prstGeom prst="rect">
            <a:avLst/>
          </a:prstGeom>
        </p:spPr>
        <p:txBody>
          <a:bodyPr/>
          <a:lstStyle/>
          <a:p>
            <a:r>
              <a:rPr lang="fr-CA"/>
              <a:t>Modifier le style du titre</a:t>
            </a:r>
            <a:endParaRPr lang="fr-FR"/>
          </a:p>
        </p:txBody>
      </p:sp>
      <p:sp>
        <p:nvSpPr>
          <p:cNvPr id="3" name="Espace réservé de la date 2">
            <a:extLst>
              <a:ext uri="{FF2B5EF4-FFF2-40B4-BE49-F238E27FC236}">
                <a16:creationId xmlns:a16="http://schemas.microsoft.com/office/drawing/2014/main" id="{4BB54E1D-3B4A-1E44-9D7A-D6CBEF14D47D}"/>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4" name="Espace réservé du pied de page 3">
            <a:extLst>
              <a:ext uri="{FF2B5EF4-FFF2-40B4-BE49-F238E27FC236}">
                <a16:creationId xmlns:a16="http://schemas.microsoft.com/office/drawing/2014/main" id="{EE163D46-F869-864A-90F5-E49B4887E604}"/>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DE5A9188-C966-B348-94B9-54A01072FD52}"/>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379684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23D9EE1-534A-7843-9AA4-F5110DCCD11C}"/>
              </a:ext>
            </a:extLst>
          </p:cNvPr>
          <p:cNvSpPr>
            <a:spLocks noGrp="1"/>
          </p:cNvSpPr>
          <p:nvPr>
            <p:ph type="dt" sz="half" idx="10"/>
          </p:nvPr>
        </p:nvSpPr>
        <p:spPr/>
        <p:txBody>
          <a:bodyPr/>
          <a:lstStyle/>
          <a:p>
            <a:fld id="{7765AD28-D388-0D47-9362-5E69114F8F42}" type="datetimeFigureOut">
              <a:rPr lang="fr-FR" smtClean="0"/>
              <a:t>30/03/2022</a:t>
            </a:fld>
            <a:endParaRPr lang="fr-FR"/>
          </a:p>
        </p:txBody>
      </p:sp>
      <p:sp>
        <p:nvSpPr>
          <p:cNvPr id="3" name="Espace réservé du pied de page 2">
            <a:extLst>
              <a:ext uri="{FF2B5EF4-FFF2-40B4-BE49-F238E27FC236}">
                <a16:creationId xmlns:a16="http://schemas.microsoft.com/office/drawing/2014/main" id="{27337C5C-6908-D441-BAA7-8C43E683CB63}"/>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ECEA0251-6688-9F49-88D0-03A9A7E449DF}"/>
              </a:ext>
            </a:extLst>
          </p:cNvPr>
          <p:cNvSpPr>
            <a:spLocks noGrp="1"/>
          </p:cNvSpPr>
          <p:nvPr>
            <p:ph type="sldNum" sz="quarter" idx="12"/>
          </p:nvPr>
        </p:nvSpPr>
        <p:spPr/>
        <p:txBody>
          <a:bodyPr/>
          <a:lstStyle/>
          <a:p>
            <a:fld id="{F5FBD815-1227-234D-8239-5DA2F064DE4E}" type="slidenum">
              <a:rPr lang="fr-FR" smtClean="0"/>
              <a:t>‹N°›</a:t>
            </a:fld>
            <a:endParaRPr lang="fr-FR"/>
          </a:p>
        </p:txBody>
      </p:sp>
    </p:spTree>
    <p:extLst>
      <p:ext uri="{BB962C8B-B14F-4D97-AF65-F5344CB8AC3E}">
        <p14:creationId xmlns:p14="http://schemas.microsoft.com/office/powerpoint/2010/main" val="280572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032012BA-22BA-0341-A2F5-402BD4B226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dirty="0"/>
              <a:t>Modifier le style du titre</a:t>
            </a:r>
            <a:endParaRPr lang="fr-FR" dirty="0"/>
          </a:p>
        </p:txBody>
      </p:sp>
      <p:sp>
        <p:nvSpPr>
          <p:cNvPr id="3" name="Espace réservé du texte 2">
            <a:extLst>
              <a:ext uri="{FF2B5EF4-FFF2-40B4-BE49-F238E27FC236}">
                <a16:creationId xmlns:a16="http://schemas.microsoft.com/office/drawing/2014/main" id="{291BA0D8-8CF1-E048-99B7-D5D4FC7DBF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dirty="0"/>
              <a:t>Cliquez pour modifier les styles du texte du masque</a:t>
            </a:r>
          </a:p>
          <a:p>
            <a:pPr lvl="1"/>
            <a:r>
              <a:rPr lang="fr-CA" dirty="0"/>
              <a:t>Deuxième niveau</a:t>
            </a:r>
          </a:p>
          <a:p>
            <a:pPr lvl="2"/>
            <a:r>
              <a:rPr lang="fr-CA" dirty="0"/>
              <a:t>Troisième niveau</a:t>
            </a:r>
          </a:p>
          <a:p>
            <a:pPr lvl="3"/>
            <a:r>
              <a:rPr lang="fr-CA" dirty="0"/>
              <a:t>Quatrième niveau</a:t>
            </a:r>
          </a:p>
          <a:p>
            <a:pPr lvl="4"/>
            <a:r>
              <a:rPr lang="fr-CA" dirty="0"/>
              <a:t>Cinquième niveau</a:t>
            </a:r>
            <a:endParaRPr lang="fr-FR" dirty="0"/>
          </a:p>
        </p:txBody>
      </p:sp>
      <p:sp>
        <p:nvSpPr>
          <p:cNvPr id="4" name="Espace réservé de la date 3">
            <a:extLst>
              <a:ext uri="{FF2B5EF4-FFF2-40B4-BE49-F238E27FC236}">
                <a16:creationId xmlns:a16="http://schemas.microsoft.com/office/drawing/2014/main" id="{27379258-916E-1A41-8D4B-43A318AF3E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65AD28-D388-0D47-9362-5E69114F8F42}" type="datetimeFigureOut">
              <a:rPr lang="fr-FR" smtClean="0"/>
              <a:t>30/03/2022</a:t>
            </a:fld>
            <a:endParaRPr lang="fr-FR"/>
          </a:p>
        </p:txBody>
      </p:sp>
      <p:sp>
        <p:nvSpPr>
          <p:cNvPr id="5" name="Espace réservé du pied de page 4">
            <a:extLst>
              <a:ext uri="{FF2B5EF4-FFF2-40B4-BE49-F238E27FC236}">
                <a16:creationId xmlns:a16="http://schemas.microsoft.com/office/drawing/2014/main" id="{034B2CFD-9E40-3B4E-94C1-35FFC62BA8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F68F574-0D04-5341-B8EB-7463DF63AD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FBD815-1227-234D-8239-5DA2F064DE4E}" type="slidenum">
              <a:rPr lang="fr-FR" smtClean="0"/>
              <a:t>‹N°›</a:t>
            </a:fld>
            <a:endParaRPr lang="fr-FR"/>
          </a:p>
        </p:txBody>
      </p:sp>
    </p:spTree>
    <p:extLst>
      <p:ext uri="{BB962C8B-B14F-4D97-AF65-F5344CB8AC3E}">
        <p14:creationId xmlns:p14="http://schemas.microsoft.com/office/powerpoint/2010/main" val="397323205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0" r:id="rId3"/>
    <p:sldLayoutId id="2147483673" r:id="rId4"/>
    <p:sldLayoutId id="2147483665"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xStyles>
    <p:titleStyle>
      <a:lvl1pPr algn="l" defTabSz="914400" rtl="0" eaLnBrk="1" latinLnBrk="0" hangingPunct="1">
        <a:lnSpc>
          <a:spcPct val="90000"/>
        </a:lnSpc>
        <a:spcBef>
          <a:spcPct val="0"/>
        </a:spcBef>
        <a:buNone/>
        <a:defRPr sz="4400" b="1" i="0" kern="1200">
          <a:solidFill>
            <a:schemeClr val="tx1"/>
          </a:solidFill>
          <a:latin typeface="DIN Offc" panose="020B0504020101010102" pitchFamily="34" charset="77"/>
          <a:ea typeface="+mj-ea"/>
          <a:cs typeface="DINOT-Bold" panose="020B0504020101020102" pitchFamily="34" charset="77"/>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IN Offc" panose="020B0504020101010102" pitchFamily="34" charset="77"/>
          <a:ea typeface="+mn-ea"/>
          <a:cs typeface="DINOT" panose="020B0504020101020102" pitchFamily="34" charset="77"/>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IN Offc Medium" panose="020B0504020101010102" pitchFamily="34" charset="77"/>
          <a:ea typeface="+mn-ea"/>
          <a:cs typeface="DINOT-Medium" panose="020B0504020101020102" pitchFamily="34" charset="77"/>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IN Offc" panose="020B0504020101010102" pitchFamily="34" charset="77"/>
          <a:ea typeface="+mn-ea"/>
          <a:cs typeface="DINOT" panose="020B0504020101020102" pitchFamily="34" charset="77"/>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ffc" panose="020B0504020101010102" pitchFamily="34" charset="77"/>
          <a:ea typeface="+mn-ea"/>
          <a:cs typeface="DINOT" panose="020B0504020101020102" pitchFamily="34" charset="77"/>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IN Offc" panose="020B0504020101010102" pitchFamily="34" charset="77"/>
          <a:ea typeface="+mn-ea"/>
          <a:cs typeface="DINOT" panose="020B0504020101020102" pitchFamily="34"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esta.cbp.dhs.gov/" TargetMode="External"/><Relationship Id="rId2" Type="http://schemas.openxmlformats.org/officeDocument/2006/relationships/hyperlink" Target="https://travel.state.gov/content/travel/en/us-visas.html" TargetMode="Externa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canada.ca/en/public-health/services/diseases/coronavirus-disease-covid-19/arrivecan.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thierry.warin@hec.ca" TargetMode="External"/><Relationship Id="rId2" Type="http://schemas.openxmlformats.org/officeDocument/2006/relationships/hyperlink" Target="https://warin.ca/campusus/" TargetMode="External"/><Relationship Id="rId1" Type="http://schemas.openxmlformats.org/officeDocument/2006/relationships/slideLayout" Target="../slideLayouts/slideLayout11.xml"/><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png"/><Relationship Id="rId12" Type="http://schemas.openxmlformats.org/officeDocument/2006/relationships/image" Target="../media/image33.png"/><Relationship Id="rId2" Type="http://schemas.openxmlformats.org/officeDocument/2006/relationships/image" Target="../media/image23.jpeg"/><Relationship Id="rId1" Type="http://schemas.openxmlformats.org/officeDocument/2006/relationships/slideLayout" Target="../slideLayouts/slideLayout5.xml"/><Relationship Id="rId6" Type="http://schemas.openxmlformats.org/officeDocument/2006/relationships/image" Target="../media/image27.pn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image" Target="../media/image3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jpeg"/><Relationship Id="rId14"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nuage.nuance-r.com/index.php/s/QreQtiR5J7y6ZLN" TargetMode="External"/><Relationship Id="rId2" Type="http://schemas.openxmlformats.org/officeDocument/2006/relationships/hyperlink" Target="https://nuage.nuance-r.com/index.php/s/MT6j5GREeHb4jKR"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079AF2-9BC5-4A61-80F4-F41750CBCE6B}"/>
              </a:ext>
            </a:extLst>
          </p:cNvPr>
          <p:cNvSpPr>
            <a:spLocks noGrp="1"/>
          </p:cNvSpPr>
          <p:nvPr>
            <p:ph type="ctrTitle"/>
          </p:nvPr>
        </p:nvSpPr>
        <p:spPr/>
        <p:txBody>
          <a:bodyPr/>
          <a:lstStyle/>
          <a:p>
            <a:r>
              <a:rPr lang="fr-FR" dirty="0"/>
              <a:t>Global </a:t>
            </a:r>
            <a:r>
              <a:rPr lang="fr-FR" dirty="0" err="1"/>
              <a:t>Technological</a:t>
            </a:r>
            <a:r>
              <a:rPr lang="fr-FR" dirty="0"/>
              <a:t> Innovation</a:t>
            </a:r>
            <a:endParaRPr lang="fr-CA" dirty="0"/>
          </a:p>
        </p:txBody>
      </p:sp>
      <p:sp>
        <p:nvSpPr>
          <p:cNvPr id="3" name="Sous-titre 2">
            <a:extLst>
              <a:ext uri="{FF2B5EF4-FFF2-40B4-BE49-F238E27FC236}">
                <a16:creationId xmlns:a16="http://schemas.microsoft.com/office/drawing/2014/main" id="{FBFECE9E-86EA-4C1F-9143-7EA39B3729E4}"/>
              </a:ext>
            </a:extLst>
          </p:cNvPr>
          <p:cNvSpPr>
            <a:spLocks noGrp="1"/>
          </p:cNvSpPr>
          <p:nvPr>
            <p:ph type="subTitle" idx="1"/>
          </p:nvPr>
        </p:nvSpPr>
        <p:spPr/>
        <p:txBody>
          <a:bodyPr/>
          <a:lstStyle/>
          <a:p>
            <a:r>
              <a:rPr lang="fr-CA" dirty="0"/>
              <a:t>New York City / Washington DC</a:t>
            </a:r>
          </a:p>
        </p:txBody>
      </p:sp>
    </p:spTree>
    <p:extLst>
      <p:ext uri="{BB962C8B-B14F-4D97-AF65-F5344CB8AC3E}">
        <p14:creationId xmlns:p14="http://schemas.microsoft.com/office/powerpoint/2010/main" val="53459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1233315"/>
            <a:ext cx="10515600" cy="1325563"/>
          </a:xfrm>
        </p:spPr>
        <p:txBody>
          <a:bodyPr anchor="ctr">
            <a:normAutofit/>
          </a:bodyPr>
          <a:lstStyle/>
          <a:p>
            <a:pPr>
              <a:defRPr/>
            </a:pPr>
            <a:r>
              <a:rPr lang="fr-FR" dirty="0"/>
              <a:t>Agenda</a:t>
            </a:r>
            <a:endParaRPr lang="fr-CA" dirty="0"/>
          </a:p>
        </p:txBody>
      </p:sp>
      <p:graphicFrame>
        <p:nvGraphicFramePr>
          <p:cNvPr id="5" name="Tableau 3"/>
          <p:cNvGraphicFramePr>
            <a:graphicFrameLocks noGrp="1"/>
          </p:cNvGraphicFramePr>
          <p:nvPr>
            <p:extLst>
              <p:ext uri="{D42A27DB-BD31-4B8C-83A1-F6EECF244321}">
                <p14:modId xmlns:p14="http://schemas.microsoft.com/office/powerpoint/2010/main" val="2764431826"/>
              </p:ext>
            </p:extLst>
          </p:nvPr>
        </p:nvGraphicFramePr>
        <p:xfrm>
          <a:off x="838200" y="2558878"/>
          <a:ext cx="10313095" cy="3434589"/>
        </p:xfrm>
        <a:graphic>
          <a:graphicData uri="http://schemas.openxmlformats.org/drawingml/2006/table">
            <a:tbl>
              <a:tblPr firstRow="1" firstCol="1" bandRow="1">
                <a:noFill/>
              </a:tblPr>
              <a:tblGrid>
                <a:gridCol w="1472098">
                  <a:extLst>
                    <a:ext uri="{9D8B030D-6E8A-4147-A177-3AD203B41FA5}">
                      <a16:colId xmlns:a16="http://schemas.microsoft.com/office/drawing/2014/main" val="20000"/>
                    </a:ext>
                  </a:extLst>
                </a:gridCol>
                <a:gridCol w="1472103">
                  <a:extLst>
                    <a:ext uri="{9D8B030D-6E8A-4147-A177-3AD203B41FA5}">
                      <a16:colId xmlns:a16="http://schemas.microsoft.com/office/drawing/2014/main" val="20001"/>
                    </a:ext>
                  </a:extLst>
                </a:gridCol>
                <a:gridCol w="1480509">
                  <a:extLst>
                    <a:ext uri="{9D8B030D-6E8A-4147-A177-3AD203B41FA5}">
                      <a16:colId xmlns:a16="http://schemas.microsoft.com/office/drawing/2014/main" val="20002"/>
                    </a:ext>
                  </a:extLst>
                </a:gridCol>
                <a:gridCol w="1472103">
                  <a:extLst>
                    <a:ext uri="{9D8B030D-6E8A-4147-A177-3AD203B41FA5}">
                      <a16:colId xmlns:a16="http://schemas.microsoft.com/office/drawing/2014/main" val="20003"/>
                    </a:ext>
                  </a:extLst>
                </a:gridCol>
                <a:gridCol w="1472103">
                  <a:extLst>
                    <a:ext uri="{9D8B030D-6E8A-4147-A177-3AD203B41FA5}">
                      <a16:colId xmlns:a16="http://schemas.microsoft.com/office/drawing/2014/main" val="20004"/>
                    </a:ext>
                  </a:extLst>
                </a:gridCol>
                <a:gridCol w="1466733">
                  <a:extLst>
                    <a:ext uri="{9D8B030D-6E8A-4147-A177-3AD203B41FA5}">
                      <a16:colId xmlns:a16="http://schemas.microsoft.com/office/drawing/2014/main" val="20005"/>
                    </a:ext>
                  </a:extLst>
                </a:gridCol>
                <a:gridCol w="1477446">
                  <a:extLst>
                    <a:ext uri="{9D8B030D-6E8A-4147-A177-3AD203B41FA5}">
                      <a16:colId xmlns:a16="http://schemas.microsoft.com/office/drawing/2014/main" val="20006"/>
                    </a:ext>
                  </a:extLst>
                </a:gridCol>
              </a:tblGrid>
              <a:tr h="379951">
                <a:tc>
                  <a:txBody>
                    <a:bodyPr/>
                    <a:lstStyle/>
                    <a:p>
                      <a:pPr>
                        <a:lnSpc>
                          <a:spcPct val="107000"/>
                        </a:lnSpc>
                        <a:spcAft>
                          <a:spcPts val="0"/>
                        </a:spcAft>
                        <a:defRPr/>
                      </a:pPr>
                      <a:r>
                        <a:rPr lang="fr-CA" sz="1100" b="1" cap="none" spc="0" dirty="0">
                          <a:solidFill>
                            <a:schemeClr val="bg1"/>
                          </a:solidFill>
                          <a:latin typeface="Arial"/>
                          <a:ea typeface="Calibri"/>
                          <a:cs typeface="Arial"/>
                        </a:rPr>
                        <a:t>Monday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a:solidFill>
                            <a:schemeClr val="bg1"/>
                          </a:solidFill>
                          <a:latin typeface="Arial"/>
                          <a:ea typeface="Calibri"/>
                          <a:cs typeface="Arial"/>
                        </a:rPr>
                        <a:t>Tuesday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err="1">
                          <a:solidFill>
                            <a:schemeClr val="bg1"/>
                          </a:solidFill>
                          <a:latin typeface="Arial"/>
                          <a:ea typeface="Calibri"/>
                          <a:cs typeface="Arial"/>
                        </a:rPr>
                        <a:t>Wednesday</a:t>
                      </a:r>
                      <a:endParaRPr lang="fr-CA" sz="1100" b="1" cap="none" spc="0" dirty="0">
                        <a:solidFill>
                          <a:schemeClr val="bg1"/>
                        </a:solidFill>
                        <a:latin typeface="Arial"/>
                        <a:ea typeface="Calibri"/>
                        <a:cs typeface="Arial"/>
                      </a:endParaRP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a:solidFill>
                            <a:schemeClr val="bg1"/>
                          </a:solidFill>
                          <a:latin typeface="Arial"/>
                          <a:ea typeface="Calibri"/>
                          <a:cs typeface="Arial"/>
                        </a:rPr>
                        <a:t>Thursday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a:solidFill>
                            <a:schemeClr val="bg1"/>
                          </a:solidFill>
                          <a:latin typeface="Arial"/>
                          <a:ea typeface="Calibri"/>
                          <a:cs typeface="Arial"/>
                        </a:rPr>
                        <a:t>Friday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a:solidFill>
                            <a:schemeClr val="bg1"/>
                          </a:solidFill>
                          <a:latin typeface="Arial"/>
                          <a:ea typeface="Calibri"/>
                          <a:cs typeface="Arial"/>
                        </a:rPr>
                        <a:t>Saturday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tc>
                  <a:txBody>
                    <a:bodyPr/>
                    <a:lstStyle/>
                    <a:p>
                      <a:pPr>
                        <a:lnSpc>
                          <a:spcPct val="107000"/>
                        </a:lnSpc>
                        <a:spcAft>
                          <a:spcPts val="0"/>
                        </a:spcAft>
                        <a:defRPr/>
                      </a:pPr>
                      <a:r>
                        <a:rPr lang="fr-CA" sz="1100" b="1" cap="none" spc="0" dirty="0">
                          <a:solidFill>
                            <a:schemeClr val="bg1"/>
                          </a:solidFill>
                          <a:latin typeface="Arial"/>
                          <a:ea typeface="Calibri"/>
                          <a:cs typeface="Arial"/>
                        </a:rPr>
                        <a:t>Sunday</a:t>
                      </a:r>
                    </a:p>
                  </a:txBody>
                  <a:tcPr marL="49271" marR="35193" marT="70387" marB="70387" anchor="ctr">
                    <a:lnL w="12700" cmpd="sng">
                      <a:noFill/>
                    </a:lnL>
                    <a:lnR w="12700" cmpd="sng">
                      <a:noFill/>
                    </a:lnR>
                    <a:lnT w="19050" cap="flat" cmpd="sng" algn="ctr">
                      <a:noFill/>
                      <a:prstDash val="solid"/>
                    </a:lnT>
                    <a:lnB w="38100" cmpd="sng">
                      <a:noFill/>
                    </a:lnB>
                    <a:solidFill>
                      <a:schemeClr val="tx1"/>
                    </a:solidFill>
                  </a:tcPr>
                </a:tc>
                <a:extLst>
                  <a:ext uri="{0D108BD9-81ED-4DB2-BD59-A6C34878D82A}">
                    <a16:rowId xmlns:a16="http://schemas.microsoft.com/office/drawing/2014/main" val="10000"/>
                  </a:ext>
                </a:extLst>
              </a:tr>
              <a:tr h="1135097">
                <a:tc>
                  <a:txBody>
                    <a:bodyPr/>
                    <a:lstStyle/>
                    <a:p>
                      <a:pPr>
                        <a:lnSpc>
                          <a:spcPct val="107000"/>
                        </a:lnSpc>
                        <a:spcAft>
                          <a:spcPts val="0"/>
                        </a:spcAft>
                        <a:defRPr/>
                      </a:pPr>
                      <a:endParaRPr lang="fr-CA" sz="1100" b="1"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nSpc>
                          <a:spcPct val="107000"/>
                        </a:lnSpc>
                        <a:spcAft>
                          <a:spcPts val="0"/>
                        </a:spcAft>
                        <a:defRPr/>
                      </a:pP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lvl="0" indent="0" algn="l" defTabSz="914400">
                        <a:lnSpc>
                          <a:spcPct val="107000"/>
                        </a:lnSpc>
                        <a:spcBef>
                          <a:spcPts val="0"/>
                        </a:spcBef>
                        <a:spcAft>
                          <a:spcPts val="0"/>
                        </a:spcAft>
                        <a:buClrTx/>
                        <a:buSzTx/>
                        <a:buFontTx/>
                        <a:buNone/>
                        <a:defRPr/>
                      </a:pPr>
                      <a:endParaRPr lang="fr-CA" sz="1100" b="1" i="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May 26</a:t>
                      </a:r>
                      <a:br>
                        <a:rPr lang="fr-CA" sz="1100" cap="none" spc="0" dirty="0">
                          <a:solidFill>
                            <a:schemeClr val="tx1"/>
                          </a:solidFill>
                          <a:latin typeface="Arial"/>
                          <a:ea typeface="Calibri"/>
                          <a:cs typeface="Arial"/>
                        </a:rPr>
                      </a:br>
                      <a:r>
                        <a:rPr lang="fr-CA" sz="1100" b="1" cap="none" spc="0" dirty="0">
                          <a:solidFill>
                            <a:schemeClr val="tx1"/>
                          </a:solidFill>
                          <a:latin typeface="Arial"/>
                          <a:ea typeface="Calibri"/>
                          <a:cs typeface="Arial"/>
                        </a:rPr>
                        <a:t>HEC Montreal</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r>
                        <a:rPr lang="fr-CA" sz="1100" b="1" cap="none" spc="0" dirty="0">
                          <a:solidFill>
                            <a:schemeClr val="tx1"/>
                          </a:solidFill>
                          <a:latin typeface="Arial"/>
                          <a:ea typeface="Calibri"/>
                          <a:cs typeface="Arial"/>
                        </a:rPr>
                        <a:t>9.00 </a:t>
                      </a:r>
                      <a:r>
                        <a:rPr lang="fr-CA" sz="1100" b="1" cap="none" spc="0" dirty="0" err="1">
                          <a:solidFill>
                            <a:schemeClr val="tx1"/>
                          </a:solidFill>
                          <a:latin typeface="Arial"/>
                          <a:ea typeface="Calibri"/>
                          <a:cs typeface="Arial"/>
                        </a:rPr>
                        <a:t>am</a:t>
                      </a:r>
                      <a:r>
                        <a:rPr lang="fr-CA" sz="1100" b="1" cap="none" spc="0" dirty="0">
                          <a:solidFill>
                            <a:schemeClr val="tx1"/>
                          </a:solidFill>
                          <a:latin typeface="Arial"/>
                          <a:ea typeface="Calibri"/>
                          <a:cs typeface="Arial"/>
                        </a:rPr>
                        <a:t> -12.00 pm</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endParaRPr lang="fr-CA" sz="1100" b="1"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r>
                        <a:rPr lang="fr-CA" sz="1100" b="0" cap="none" spc="0" dirty="0">
                          <a:solidFill>
                            <a:schemeClr val="tx1"/>
                          </a:solidFill>
                          <a:latin typeface="Arial"/>
                          <a:ea typeface="Calibri"/>
                          <a:cs typeface="Arial"/>
                        </a:rPr>
                        <a:t>Meeting</a:t>
                      </a:r>
                      <a:endParaRPr sz="1100" cap="none" spc="0" dirty="0">
                        <a:solidFill>
                          <a:schemeClr val="tx1"/>
                        </a:solidFil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May 27</a:t>
                      </a:r>
                      <a:br>
                        <a:rPr lang="fr-CA" sz="1100" cap="none" spc="0" dirty="0">
                          <a:solidFill>
                            <a:schemeClr val="tx1"/>
                          </a:solidFill>
                          <a:latin typeface="Arial"/>
                          <a:ea typeface="Calibri"/>
                          <a:cs typeface="Arial"/>
                        </a:rPr>
                      </a:br>
                      <a:r>
                        <a:rPr lang="fr-CA" sz="1100" b="1" cap="none" spc="0" dirty="0">
                          <a:solidFill>
                            <a:schemeClr val="tx1"/>
                          </a:solidFill>
                          <a:latin typeface="Arial"/>
                          <a:ea typeface="Calibri"/>
                          <a:cs typeface="Arial"/>
                        </a:rPr>
                        <a:t>HEC Montreal</a:t>
                      </a:r>
                      <a:endParaRPr lang="fr-CA" sz="1100"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r>
                        <a:rPr lang="fr-CA" sz="1100" b="1" cap="none" spc="0" dirty="0">
                          <a:solidFill>
                            <a:schemeClr val="tx1"/>
                          </a:solidFill>
                          <a:latin typeface="Arial"/>
                          <a:ea typeface="Calibri"/>
                          <a:cs typeface="Arial"/>
                        </a:rPr>
                        <a:t>9.00 </a:t>
                      </a:r>
                      <a:r>
                        <a:rPr lang="fr-CA" sz="1100" b="1" cap="none" spc="0" dirty="0" err="1">
                          <a:solidFill>
                            <a:schemeClr val="tx1"/>
                          </a:solidFill>
                          <a:latin typeface="Arial"/>
                          <a:ea typeface="Calibri"/>
                          <a:cs typeface="Arial"/>
                        </a:rPr>
                        <a:t>am</a:t>
                      </a:r>
                      <a:r>
                        <a:rPr lang="fr-CA" sz="1100" b="1" cap="none" spc="0" dirty="0">
                          <a:solidFill>
                            <a:schemeClr val="tx1"/>
                          </a:solidFill>
                          <a:latin typeface="Arial"/>
                          <a:ea typeface="Calibri"/>
                          <a:cs typeface="Arial"/>
                        </a:rPr>
                        <a:t> -12.00 pm</a:t>
                      </a:r>
                      <a:endParaRPr lang="fr-CA" sz="1100" cap="none" spc="0" dirty="0">
                        <a:solidFill>
                          <a:schemeClr val="tx1"/>
                        </a:solidFill>
                      </a:endParaRPr>
                    </a:p>
                    <a:p>
                      <a:pPr marL="0" marR="0" lvl="0" indent="0" algn="l" defTabSz="914400">
                        <a:lnSpc>
                          <a:spcPct val="107000"/>
                        </a:lnSpc>
                        <a:spcBef>
                          <a:spcPts val="0"/>
                        </a:spcBef>
                        <a:spcAft>
                          <a:spcPts val="0"/>
                        </a:spcAft>
                        <a:buClrTx/>
                        <a:buSzTx/>
                        <a:buFontTx/>
                        <a:buNone/>
                        <a:defRPr/>
                      </a:pPr>
                      <a:endParaRPr lang="fr-CA" sz="1100" b="1"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r>
                        <a:rPr lang="fr-CA" sz="1100" b="0" cap="none" spc="0" dirty="0">
                          <a:solidFill>
                            <a:schemeClr val="tx1"/>
                          </a:solidFill>
                          <a:latin typeface="Arial"/>
                          <a:ea typeface="Calibri"/>
                          <a:cs typeface="Arial"/>
                        </a:rPr>
                        <a:t>Meeting</a:t>
                      </a:r>
                      <a:endParaRPr sz="1100" cap="none" spc="0" dirty="0">
                        <a:solidFill>
                          <a:schemeClr val="tx1"/>
                        </a:solidFil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nSpc>
                          <a:spcPct val="107000"/>
                        </a:lnSpc>
                        <a:spcAft>
                          <a:spcPts val="0"/>
                        </a:spcAft>
                        <a:defRPr/>
                      </a:pPr>
                      <a:endParaRPr lang="fr-CA" sz="1100" cap="none" spc="0">
                        <a:solidFill>
                          <a:schemeClr val="tx1"/>
                        </a:solidFill>
                        <a:latin typeface="Arial"/>
                        <a:ea typeface="Calibri"/>
                        <a:cs typeface="Aria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tc>
                  <a:txBody>
                    <a:bodyPr/>
                    <a:lstStyle/>
                    <a:p>
                      <a:pPr>
                        <a:lnSpc>
                          <a:spcPct val="107000"/>
                        </a:lnSpc>
                        <a:spcAft>
                          <a:spcPts val="0"/>
                        </a:spcAft>
                        <a:defRPr/>
                      </a:pPr>
                      <a:r>
                        <a:rPr lang="fr-CA" sz="1100" cap="none" spc="0" dirty="0">
                          <a:solidFill>
                            <a:schemeClr val="tx1"/>
                          </a:solidFill>
                          <a:latin typeface="Arial"/>
                          <a:ea typeface="Calibri"/>
                          <a:cs typeface="Arial"/>
                        </a:rPr>
                        <a:t>May 29</a:t>
                      </a:r>
                      <a:endParaRPr sz="1100" cap="none" spc="0" dirty="0">
                        <a:solidFill>
                          <a:schemeClr val="tx1"/>
                        </a:solidFill>
                      </a:endParaRPr>
                    </a:p>
                    <a:p>
                      <a:pPr>
                        <a:lnSpc>
                          <a:spcPct val="107000"/>
                        </a:lnSpc>
                        <a:spcAft>
                          <a:spcPts val="0"/>
                        </a:spcAft>
                        <a:defRPr/>
                      </a:pPr>
                      <a:r>
                        <a:rPr lang="fr-CA" sz="1100" b="1" i="0" cap="none" spc="0" dirty="0">
                          <a:solidFill>
                            <a:schemeClr val="tx1"/>
                          </a:solidFill>
                          <a:latin typeface="Arial"/>
                          <a:ea typeface="Calibri"/>
                          <a:cs typeface="Arial"/>
                        </a:rPr>
                        <a:t>Washington DC</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endParaRPr lang="fr-CA" sz="1100"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Check-in</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r>
                        <a:rPr lang="fr-CA" sz="1100" cap="none" spc="0" dirty="0" err="1">
                          <a:solidFill>
                            <a:schemeClr val="tx1"/>
                          </a:solidFill>
                          <a:latin typeface="Arial"/>
                          <a:cs typeface="Arial"/>
                        </a:rPr>
                        <a:t>Welcome</a:t>
                      </a:r>
                      <a:r>
                        <a:rPr lang="fr-CA" sz="1100" cap="none" spc="0" dirty="0">
                          <a:solidFill>
                            <a:schemeClr val="tx1"/>
                          </a:solidFill>
                          <a:latin typeface="Arial"/>
                          <a:cs typeface="Arial"/>
                        </a:rPr>
                        <a:t> </a:t>
                      </a:r>
                      <a:r>
                        <a:rPr lang="fr-CA" sz="1100" cap="none" spc="0" dirty="0" err="1">
                          <a:solidFill>
                            <a:schemeClr val="tx1"/>
                          </a:solidFill>
                          <a:latin typeface="Arial"/>
                          <a:cs typeface="Arial"/>
                        </a:rPr>
                        <a:t>Dinner</a:t>
                      </a:r>
                      <a:r>
                        <a:rPr lang="fr-CA" sz="1100" cap="none" spc="0" dirty="0">
                          <a:solidFill>
                            <a:schemeClr val="tx1"/>
                          </a:solidFill>
                          <a:latin typeface="Arial"/>
                          <a:cs typeface="Arial"/>
                        </a:rPr>
                        <a:t> 6.30 PM</a:t>
                      </a:r>
                      <a:endParaRPr sz="1100" cap="none" spc="0" dirty="0">
                        <a:solidFill>
                          <a:schemeClr val="tx1"/>
                        </a:solidFill>
                      </a:endParaRPr>
                    </a:p>
                  </a:txBody>
                  <a:tcPr marL="49271" marR="35193" marT="0" marB="70387">
                    <a:lnL w="12700" cmpd="sng">
                      <a:noFill/>
                      <a:prstDash val="solid"/>
                    </a:lnL>
                    <a:lnR w="12700" cmpd="sng">
                      <a:noFill/>
                      <a:prstDash val="solid"/>
                    </a:lnR>
                    <a:lnT w="38100" cmpd="sng">
                      <a:noFill/>
                    </a:lnT>
                    <a:lnB w="12700" cap="flat" cmpd="sng" algn="ctr">
                      <a:solidFill>
                        <a:schemeClr val="tx1"/>
                      </a:solidFill>
                      <a:prstDash val="solid"/>
                    </a:lnB>
                    <a:noFill/>
                  </a:tcPr>
                </a:tc>
                <a:extLst>
                  <a:ext uri="{0D108BD9-81ED-4DB2-BD59-A6C34878D82A}">
                    <a16:rowId xmlns:a16="http://schemas.microsoft.com/office/drawing/2014/main" val="10001"/>
                  </a:ext>
                </a:extLst>
              </a:tr>
              <a:tr h="790176">
                <a:tc>
                  <a:txBody>
                    <a:bodyPr/>
                    <a:lstStyle/>
                    <a:p>
                      <a:pPr>
                        <a:lnSpc>
                          <a:spcPct val="107000"/>
                        </a:lnSpc>
                        <a:spcAft>
                          <a:spcPts val="0"/>
                        </a:spcAft>
                        <a:defRPr/>
                      </a:pPr>
                      <a:r>
                        <a:rPr lang="fr-CA" sz="1100" b="0" cap="none" spc="0" dirty="0">
                          <a:solidFill>
                            <a:schemeClr val="tx1"/>
                          </a:solidFill>
                          <a:latin typeface="Arial"/>
                          <a:ea typeface="Calibri"/>
                          <a:cs typeface="Arial"/>
                        </a:rPr>
                        <a:t>May 30</a:t>
                      </a:r>
                      <a:endParaRPr sz="1100" b="0" cap="none" spc="0" dirty="0">
                        <a:solidFill>
                          <a:schemeClr val="tx1"/>
                        </a:solidFill>
                      </a:endParaRPr>
                    </a:p>
                    <a:p>
                      <a:pPr>
                        <a:lnSpc>
                          <a:spcPct val="107000"/>
                        </a:lnSpc>
                        <a:spcAft>
                          <a:spcPts val="0"/>
                        </a:spcAft>
                        <a:defRPr/>
                      </a:pPr>
                      <a:r>
                        <a:rPr lang="fr-CA" sz="1100" b="1" i="0" cap="none" spc="0" dirty="0">
                          <a:solidFill>
                            <a:schemeClr val="tx1"/>
                          </a:solidFill>
                          <a:latin typeface="Arial"/>
                          <a:ea typeface="Calibri"/>
                          <a:cs typeface="Arial"/>
                        </a:rPr>
                        <a:t>Washington DC</a:t>
                      </a:r>
                      <a:endParaRPr sz="1100" b="1" cap="none" spc="0" dirty="0">
                        <a:solidFill>
                          <a:schemeClr val="tx1"/>
                        </a:solidFill>
                      </a:endParaRPr>
                    </a:p>
                    <a:p>
                      <a:pPr>
                        <a:lnSpc>
                          <a:spcPct val="107000"/>
                        </a:lnSpc>
                        <a:spcAft>
                          <a:spcPts val="0"/>
                        </a:spcAft>
                        <a:defRPr/>
                      </a:pPr>
                      <a:endParaRPr lang="fr-CA" sz="1100" b="1"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0"/>
                        </a:spcAft>
                        <a:defRPr/>
                      </a:pPr>
                      <a:r>
                        <a:rPr lang="fr-CA" sz="1100" cap="none" spc="0" dirty="0">
                          <a:solidFill>
                            <a:schemeClr val="tx1"/>
                          </a:solidFill>
                          <a:latin typeface="Arial"/>
                          <a:ea typeface="Calibri"/>
                          <a:cs typeface="Arial"/>
                        </a:rPr>
                        <a:t>May 31</a:t>
                      </a:r>
                      <a:endParaRPr sz="1100" cap="none" spc="0" dirty="0">
                        <a:solidFill>
                          <a:schemeClr val="tx1"/>
                        </a:solidFill>
                      </a:endParaRPr>
                    </a:p>
                    <a:p>
                      <a:pPr>
                        <a:lnSpc>
                          <a:spcPct val="107000"/>
                        </a:lnSpc>
                        <a:spcAft>
                          <a:spcPts val="0"/>
                        </a:spcAft>
                        <a:defRPr/>
                      </a:pPr>
                      <a:r>
                        <a:rPr lang="fr-CA" sz="1100" b="1" i="0" cap="none" spc="0" dirty="0">
                          <a:solidFill>
                            <a:schemeClr val="tx1"/>
                          </a:solidFill>
                          <a:latin typeface="Arial"/>
                          <a:ea typeface="Calibri"/>
                          <a:cs typeface="Arial"/>
                        </a:rPr>
                        <a:t>Washington DC</a:t>
                      </a: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June 1</a:t>
                      </a:r>
                      <a:endParaRPr sz="1100" cap="none" spc="0" dirty="0">
                        <a:solidFill>
                          <a:schemeClr val="tx1"/>
                        </a:solidFill>
                      </a:endParaRPr>
                    </a:p>
                    <a:p>
                      <a:pPr>
                        <a:lnSpc>
                          <a:spcPct val="107000"/>
                        </a:lnSpc>
                        <a:spcAft>
                          <a:spcPts val="0"/>
                        </a:spcAft>
                        <a:defRPr/>
                      </a:pPr>
                      <a:r>
                        <a:rPr lang="fr-CA" sz="1100" b="1" i="0" cap="none" spc="0" dirty="0">
                          <a:solidFill>
                            <a:schemeClr val="tx1"/>
                          </a:solidFill>
                          <a:latin typeface="Arial"/>
                          <a:ea typeface="Calibri"/>
                          <a:cs typeface="Arial"/>
                        </a:rPr>
                        <a:t>Washington DC</a:t>
                      </a:r>
                      <a:endParaRPr sz="1100" cap="none" spc="0" dirty="0">
                        <a:solidFill>
                          <a:schemeClr val="tx1"/>
                        </a:solidFil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June 2</a:t>
                      </a:r>
                      <a:endParaRPr sz="1100" cap="none" spc="0" dirty="0">
                        <a:solidFill>
                          <a:schemeClr val="tx1"/>
                        </a:solidFill>
                      </a:endParaRPr>
                    </a:p>
                    <a:p>
                      <a:pPr>
                        <a:lnSpc>
                          <a:spcPct val="107000"/>
                        </a:lnSpc>
                        <a:spcAft>
                          <a:spcPts val="0"/>
                        </a:spcAft>
                        <a:defRPr/>
                      </a:pPr>
                      <a:r>
                        <a:rPr lang="fr-CA" sz="1100" b="1" i="0" cap="none" spc="0" dirty="0">
                          <a:solidFill>
                            <a:schemeClr val="tx1"/>
                          </a:solidFill>
                          <a:latin typeface="Arial"/>
                          <a:ea typeface="Calibri"/>
                          <a:cs typeface="Arial"/>
                        </a:rPr>
                        <a:t>Washington DC</a:t>
                      </a:r>
                      <a:endParaRPr sz="1100" cap="none" spc="0" dirty="0">
                        <a:solidFill>
                          <a:schemeClr val="tx1"/>
                        </a:solidFill>
                      </a:endParaRPr>
                    </a:p>
                    <a:p>
                      <a:pPr>
                        <a:lnSpc>
                          <a:spcPct val="107000"/>
                        </a:lnSpc>
                        <a:spcAft>
                          <a:spcPts val="0"/>
                        </a:spcAft>
                        <a:defRPr/>
                      </a:pPr>
                      <a:endParaRPr lang="fr-CA" sz="1100" i="1" cap="none" spc="0" dirty="0">
                        <a:solidFill>
                          <a:schemeClr val="tx1"/>
                        </a:solidFill>
                        <a:latin typeface="Arial"/>
                        <a:ea typeface="Calibri"/>
                        <a:cs typeface="Arial"/>
                      </a:endParaRPr>
                    </a:p>
                    <a:p>
                      <a:pPr>
                        <a:lnSpc>
                          <a:spcPct val="107000"/>
                        </a:lnSpc>
                        <a:spcAft>
                          <a:spcPts val="0"/>
                        </a:spcAft>
                        <a:defRPr/>
                      </a:pPr>
                      <a:r>
                        <a:rPr lang="fr-CA" sz="1100" i="1" cap="none" spc="0" dirty="0">
                          <a:solidFill>
                            <a:schemeClr val="tx1"/>
                          </a:solidFill>
                          <a:latin typeface="Arial"/>
                          <a:ea typeface="Calibri"/>
                          <a:cs typeface="Arial"/>
                        </a:rPr>
                        <a:t>Train from DC to NYC </a:t>
                      </a: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June 3</a:t>
                      </a:r>
                      <a:endParaRPr sz="1100" cap="none" spc="0" dirty="0">
                        <a:solidFill>
                          <a:schemeClr val="tx1"/>
                        </a:solidFill>
                      </a:endParaRPr>
                    </a:p>
                    <a:p>
                      <a:pPr>
                        <a:lnSpc>
                          <a:spcPct val="107000"/>
                        </a:lnSpc>
                        <a:spcAft>
                          <a:spcPts val="0"/>
                        </a:spcAft>
                        <a:defRPr/>
                      </a:pPr>
                      <a:r>
                        <a:rPr lang="fr-CA" sz="1100" b="1" cap="none" spc="0" dirty="0">
                          <a:solidFill>
                            <a:schemeClr val="tx1"/>
                          </a:solidFill>
                          <a:latin typeface="Arial"/>
                          <a:ea typeface="Calibri"/>
                          <a:cs typeface="Arial"/>
                        </a:rPr>
                        <a:t>NYC</a:t>
                      </a:r>
                      <a:endParaRPr sz="1100" cap="none" spc="0" dirty="0">
                        <a:solidFill>
                          <a:schemeClr val="tx1"/>
                        </a:solidFil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0"/>
                        </a:spcAft>
                        <a:defRPr/>
                      </a:pPr>
                      <a:r>
                        <a:rPr lang="fr-CA" sz="1100" cap="none" spc="0" dirty="0">
                          <a:solidFill>
                            <a:schemeClr val="tx1"/>
                          </a:solidFill>
                          <a:latin typeface="Arial"/>
                          <a:ea typeface="Calibri"/>
                          <a:cs typeface="Arial"/>
                        </a:rPr>
                        <a:t>June 4</a:t>
                      </a:r>
                      <a:endParaRPr sz="1100" cap="none" spc="0" dirty="0">
                        <a:solidFill>
                          <a:schemeClr val="tx1"/>
                        </a:solidFill>
                      </a:endParaRPr>
                    </a:p>
                    <a:p>
                      <a:pPr>
                        <a:lnSpc>
                          <a:spcPct val="107000"/>
                        </a:lnSpc>
                        <a:spcAft>
                          <a:spcPts val="0"/>
                        </a:spcAft>
                        <a:defRPr/>
                      </a:pPr>
                      <a:r>
                        <a:rPr lang="fr-CA" sz="1100" b="1" cap="none" spc="0" dirty="0">
                          <a:solidFill>
                            <a:schemeClr val="tx1"/>
                          </a:solidFill>
                          <a:latin typeface="Arial"/>
                          <a:ea typeface="Calibri"/>
                          <a:cs typeface="Arial"/>
                        </a:rPr>
                        <a:t>NYC</a:t>
                      </a: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tc>
                  <a:txBody>
                    <a:bodyPr/>
                    <a:lstStyle/>
                    <a:p>
                      <a:pPr>
                        <a:lnSpc>
                          <a:spcPct val="107000"/>
                        </a:lnSpc>
                        <a:spcAft>
                          <a:spcPts val="0"/>
                        </a:spcAft>
                        <a:defRPr/>
                      </a:pPr>
                      <a:r>
                        <a:rPr lang="fr-CA" sz="1100" cap="none" spc="0" dirty="0">
                          <a:solidFill>
                            <a:schemeClr val="tx1"/>
                          </a:solidFill>
                          <a:latin typeface="Arial"/>
                          <a:ea typeface="Calibri"/>
                          <a:cs typeface="Arial"/>
                        </a:rPr>
                        <a:t>June 5</a:t>
                      </a:r>
                      <a:endParaRPr sz="1100" cap="none" spc="0" dirty="0">
                        <a:solidFill>
                          <a:schemeClr val="tx1"/>
                        </a:solidFill>
                      </a:endParaRPr>
                    </a:p>
                    <a:p>
                      <a:pPr>
                        <a:lnSpc>
                          <a:spcPct val="107000"/>
                        </a:lnSpc>
                        <a:spcAft>
                          <a:spcPts val="0"/>
                        </a:spcAft>
                        <a:defRPr/>
                      </a:pPr>
                      <a:r>
                        <a:rPr lang="fr-CA" sz="1100" b="1" cap="none" spc="0" dirty="0">
                          <a:solidFill>
                            <a:schemeClr val="tx1"/>
                          </a:solidFill>
                          <a:latin typeface="Arial"/>
                          <a:ea typeface="Calibri"/>
                          <a:cs typeface="Arial"/>
                        </a:rPr>
                        <a:t>NYC</a:t>
                      </a:r>
                      <a:endParaRPr lang="fr-CA" sz="1100"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ap="flat" cmpd="sng" algn="ctr">
                      <a:solidFill>
                        <a:schemeClr val="tx1"/>
                      </a:solidFill>
                      <a:prstDash val="solid"/>
                    </a:lnT>
                    <a:lnB w="12700" cmpd="sng">
                      <a:noFill/>
                      <a:prstDash val="solid"/>
                    </a:lnB>
                    <a:solidFill>
                      <a:schemeClr val="bg1">
                        <a:lumMod val="95000"/>
                      </a:schemeClr>
                    </a:solidFill>
                  </a:tcPr>
                </a:tc>
                <a:extLst>
                  <a:ext uri="{0D108BD9-81ED-4DB2-BD59-A6C34878D82A}">
                    <a16:rowId xmlns:a16="http://schemas.microsoft.com/office/drawing/2014/main" val="10002"/>
                  </a:ext>
                </a:extLst>
              </a:tr>
              <a:tr h="962636">
                <a:tc>
                  <a:txBody>
                    <a:bodyPr/>
                    <a:lstStyle/>
                    <a:p>
                      <a:pPr>
                        <a:lnSpc>
                          <a:spcPct val="107000"/>
                        </a:lnSpc>
                        <a:spcAft>
                          <a:spcPts val="0"/>
                        </a:spcAft>
                        <a:defRPr/>
                      </a:pPr>
                      <a:r>
                        <a:rPr lang="fr-CA" sz="1100" b="0" cap="none" spc="0" dirty="0">
                          <a:solidFill>
                            <a:schemeClr val="tx1"/>
                          </a:solidFill>
                          <a:latin typeface="Arial"/>
                          <a:cs typeface="Arial"/>
                        </a:rPr>
                        <a:t>June 6</a:t>
                      </a:r>
                      <a:endParaRPr sz="1100" b="0" cap="none" spc="0" dirty="0">
                        <a:solidFill>
                          <a:schemeClr val="tx1"/>
                        </a:solidFill>
                      </a:endParaRPr>
                    </a:p>
                    <a:p>
                      <a:pPr>
                        <a:lnSpc>
                          <a:spcPct val="107000"/>
                        </a:lnSpc>
                        <a:spcAft>
                          <a:spcPts val="0"/>
                        </a:spcAft>
                        <a:defRPr/>
                      </a:pPr>
                      <a:r>
                        <a:rPr lang="fr-CA" sz="1100" b="1" cap="none" spc="0" dirty="0">
                          <a:solidFill>
                            <a:schemeClr val="tx1"/>
                          </a:solidFill>
                          <a:latin typeface="Arial"/>
                          <a:ea typeface="Calibri"/>
                          <a:cs typeface="Arial"/>
                        </a:rPr>
                        <a:t>NYC</a:t>
                      </a:r>
                      <a:endParaRPr sz="1100" b="1" cap="none" spc="0" dirty="0">
                        <a:solidFill>
                          <a:schemeClr val="tx1"/>
                        </a:solidFill>
                      </a:endParaRPr>
                    </a:p>
                    <a:p>
                      <a:pPr>
                        <a:lnSpc>
                          <a:spcPct val="107000"/>
                        </a:lnSpc>
                        <a:spcAft>
                          <a:spcPts val="0"/>
                        </a:spcAft>
                        <a:defRPr/>
                      </a:pPr>
                      <a:endParaRPr lang="fr-CA" sz="1100" b="1"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defRPr/>
                      </a:pPr>
                      <a:r>
                        <a:rPr lang="fr-CA" sz="1100" cap="none" spc="0" dirty="0">
                          <a:solidFill>
                            <a:schemeClr val="tx1"/>
                          </a:solidFill>
                          <a:latin typeface="Arial"/>
                          <a:ea typeface="Calibri"/>
                          <a:cs typeface="Arial"/>
                        </a:rPr>
                        <a:t>June 7</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r>
                        <a:rPr lang="fr-CA" sz="1100" b="1" cap="none" spc="0" dirty="0">
                          <a:solidFill>
                            <a:schemeClr val="tx1"/>
                          </a:solidFill>
                          <a:latin typeface="Arial"/>
                          <a:ea typeface="Calibri"/>
                          <a:cs typeface="Arial"/>
                        </a:rPr>
                        <a:t>NYC</a:t>
                      </a:r>
                    </a:p>
                    <a:p>
                      <a:pPr marL="0" marR="0" lvl="0" indent="0" algn="l" defTabSz="914400">
                        <a:lnSpc>
                          <a:spcPct val="107000"/>
                        </a:lnSpc>
                        <a:spcBef>
                          <a:spcPts val="0"/>
                        </a:spcBef>
                        <a:spcAft>
                          <a:spcPts val="0"/>
                        </a:spcAft>
                        <a:buClrTx/>
                        <a:buSzTx/>
                        <a:buFontTx/>
                        <a:buNone/>
                        <a:defRPr/>
                      </a:pPr>
                      <a:endParaRPr lang="fr-CA" sz="1100" b="1" cap="none" spc="0" dirty="0">
                        <a:solidFill>
                          <a:schemeClr val="tx1"/>
                        </a:solidFill>
                        <a:latin typeface="Arial"/>
                        <a:cs typeface="Arial"/>
                      </a:endParaRPr>
                    </a:p>
                    <a:p>
                      <a:pPr marL="0" marR="0" lvl="0" indent="0" algn="l" defTabSz="914400">
                        <a:lnSpc>
                          <a:spcPct val="107000"/>
                        </a:lnSpc>
                        <a:spcBef>
                          <a:spcPts val="0"/>
                        </a:spcBef>
                        <a:spcAft>
                          <a:spcPts val="0"/>
                        </a:spcAft>
                        <a:buClrTx/>
                        <a:buSzTx/>
                        <a:buFontTx/>
                        <a:buNone/>
                        <a:defRPr/>
                      </a:pPr>
                      <a:endParaRPr lang="fr-CA" sz="1100" b="1" cap="none" spc="0" dirty="0">
                        <a:solidFill>
                          <a:schemeClr val="tx1"/>
                        </a:solidFill>
                        <a:latin typeface="Arial"/>
                        <a:cs typeface="Arial"/>
                      </a:endParaRPr>
                    </a:p>
                    <a:p>
                      <a:pPr marL="0" marR="0" lvl="0" indent="0" algn="l" defTabSz="914400">
                        <a:lnSpc>
                          <a:spcPct val="107000"/>
                        </a:lnSpc>
                        <a:spcBef>
                          <a:spcPts val="0"/>
                        </a:spcBef>
                        <a:spcAft>
                          <a:spcPts val="0"/>
                        </a:spcAft>
                        <a:buClrTx/>
                        <a:buSzTx/>
                        <a:buFontTx/>
                        <a:buNone/>
                        <a:defRPr/>
                      </a:pPr>
                      <a:r>
                        <a:rPr lang="fr-CA" sz="1100" b="0" cap="none" spc="0" dirty="0">
                          <a:solidFill>
                            <a:schemeClr val="tx1"/>
                          </a:solidFill>
                          <a:latin typeface="Arial"/>
                          <a:cs typeface="Arial"/>
                        </a:rPr>
                        <a:t>Farewell </a:t>
                      </a:r>
                      <a:r>
                        <a:rPr lang="fr-CA" sz="1100" b="0" cap="none" spc="0" dirty="0" err="1">
                          <a:solidFill>
                            <a:schemeClr val="tx1"/>
                          </a:solidFill>
                          <a:latin typeface="Arial"/>
                          <a:cs typeface="Arial"/>
                        </a:rPr>
                        <a:t>dinner</a:t>
                      </a:r>
                      <a:endParaRPr sz="1100" b="0" cap="none" spc="0" dirty="0">
                        <a:solidFill>
                          <a:schemeClr val="tx1"/>
                        </a:solidFil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a:lnSpc>
                          <a:spcPct val="107000"/>
                        </a:lnSpc>
                        <a:spcBef>
                          <a:spcPts val="0"/>
                        </a:spcBef>
                        <a:spcAft>
                          <a:spcPts val="0"/>
                        </a:spcAft>
                        <a:buClrTx/>
                        <a:buSzTx/>
                        <a:buFontTx/>
                        <a:buNone/>
                        <a:defRPr/>
                      </a:pPr>
                      <a:r>
                        <a:rPr lang="fr-CA" sz="1100" cap="none" spc="0" dirty="0">
                          <a:solidFill>
                            <a:schemeClr val="tx1"/>
                          </a:solidFill>
                          <a:latin typeface="Arial"/>
                          <a:ea typeface="Calibri"/>
                          <a:cs typeface="Arial"/>
                        </a:rPr>
                        <a:t>June 8</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r>
                        <a:rPr lang="fr-CA" sz="1100" b="1" cap="none" spc="0" dirty="0">
                          <a:solidFill>
                            <a:schemeClr val="tx1"/>
                          </a:solidFill>
                          <a:latin typeface="Arial"/>
                          <a:ea typeface="Calibri"/>
                          <a:cs typeface="Arial"/>
                        </a:rPr>
                        <a:t>NYC</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endParaRPr lang="fr-CA" sz="1100" b="1" cap="none" spc="0" dirty="0">
                        <a:solidFill>
                          <a:schemeClr val="tx1"/>
                        </a:solidFill>
                        <a:latin typeface="Arial"/>
                        <a:ea typeface="Calibri"/>
                        <a:cs typeface="Arial"/>
                      </a:endParaRPr>
                    </a:p>
                    <a:p>
                      <a:pPr marL="0" marR="0" lvl="0" indent="0" algn="l" defTabSz="914400">
                        <a:lnSpc>
                          <a:spcPct val="107000"/>
                        </a:lnSpc>
                        <a:spcBef>
                          <a:spcPts val="0"/>
                        </a:spcBef>
                        <a:spcAft>
                          <a:spcPts val="0"/>
                        </a:spcAft>
                        <a:buClrTx/>
                        <a:buSzTx/>
                        <a:buFontTx/>
                        <a:buNone/>
                        <a:defRPr/>
                      </a:pPr>
                      <a:r>
                        <a:rPr lang="fr-CA" sz="1100" b="0" cap="none" spc="0" dirty="0">
                          <a:solidFill>
                            <a:schemeClr val="tx1"/>
                          </a:solidFill>
                          <a:latin typeface="Arial"/>
                          <a:ea typeface="Calibri"/>
                          <a:cs typeface="Arial"/>
                        </a:rPr>
                        <a:t>Check-out</a:t>
                      </a:r>
                      <a:endParaRPr sz="1100" cap="none" spc="0" dirty="0">
                        <a:solidFill>
                          <a:schemeClr val="tx1"/>
                        </a:solidFill>
                      </a:endParaRPr>
                    </a:p>
                    <a:p>
                      <a:pPr marL="0" marR="0" lvl="0" indent="0" algn="l" defTabSz="914400">
                        <a:lnSpc>
                          <a:spcPct val="107000"/>
                        </a:lnSpc>
                        <a:spcBef>
                          <a:spcPts val="0"/>
                        </a:spcBef>
                        <a:spcAft>
                          <a:spcPts val="0"/>
                        </a:spcAft>
                        <a:buClrTx/>
                        <a:buSzTx/>
                        <a:buFontTx/>
                        <a:buNone/>
                        <a:defRPr/>
                      </a:pPr>
                      <a:r>
                        <a:rPr lang="fr-CA" sz="1100" b="0" cap="none" spc="0" dirty="0">
                          <a:solidFill>
                            <a:schemeClr val="tx1"/>
                          </a:solidFill>
                          <a:latin typeface="Arial"/>
                          <a:ea typeface="Calibri"/>
                          <a:cs typeface="Arial"/>
                        </a:rPr>
                        <a:t>End of Campus</a:t>
                      </a:r>
                      <a:endParaRPr sz="1100" cap="none" spc="0" dirty="0">
                        <a:solidFill>
                          <a:schemeClr val="tx1"/>
                        </a:solidFil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defRPr/>
                      </a:pPr>
                      <a:r>
                        <a:rPr lang="fr-CA" sz="1100" i="1" cap="none" spc="0" dirty="0">
                          <a:solidFill>
                            <a:schemeClr val="tx1"/>
                          </a:solidFill>
                          <a:latin typeface="Arial"/>
                          <a:ea typeface="Calibri"/>
                          <a:cs typeface="Arial"/>
                        </a:rPr>
                        <a:t> </a:t>
                      </a: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defRPr/>
                      </a:pPr>
                      <a:r>
                        <a:rPr lang="fr-CA" sz="1100" cap="none" spc="0" dirty="0">
                          <a:solidFill>
                            <a:schemeClr val="tx1"/>
                          </a:solidFill>
                          <a:latin typeface="Arial"/>
                          <a:ea typeface="Calibri"/>
                          <a:cs typeface="Arial"/>
                        </a:rPr>
                        <a:t> </a:t>
                      </a:r>
                      <a:endParaRPr sz="1100" cap="none" spc="0" dirty="0">
                        <a:solidFill>
                          <a:schemeClr val="tx1"/>
                        </a:solidFil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a:lnSpc>
                          <a:spcPct val="107000"/>
                        </a:lnSpc>
                        <a:spcAft>
                          <a:spcPts val="0"/>
                        </a:spcAft>
                        <a:defRPr/>
                      </a:pPr>
                      <a:endParaRPr sz="1100" cap="none" spc="0" dirty="0">
                        <a:solidFill>
                          <a:schemeClr val="tx1"/>
                        </a:solidFil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tc>
                  <a:txBody>
                    <a:bodyPr/>
                    <a:lstStyle/>
                    <a:p>
                      <a:pPr marL="0" marR="0" lvl="0" indent="0" algn="l" defTabSz="914400">
                        <a:lnSpc>
                          <a:spcPct val="107000"/>
                        </a:lnSpc>
                        <a:spcBef>
                          <a:spcPts val="0"/>
                        </a:spcBef>
                        <a:spcAft>
                          <a:spcPts val="0"/>
                        </a:spcAft>
                        <a:buClrTx/>
                        <a:buSzTx/>
                        <a:buFontTx/>
                        <a:buNone/>
                        <a:defRPr/>
                      </a:pPr>
                      <a:endParaRPr lang="fr-CA" sz="1100" cap="none" spc="0" dirty="0">
                        <a:solidFill>
                          <a:schemeClr val="tx1"/>
                        </a:solidFill>
                        <a:latin typeface="Arial"/>
                        <a:ea typeface="Calibri"/>
                        <a:cs typeface="Arial"/>
                      </a:endParaRPr>
                    </a:p>
                  </a:txBody>
                  <a:tcPr marL="49271" marR="35193" marT="0" marB="70387">
                    <a:lnL w="12700" cmpd="sng">
                      <a:noFill/>
                      <a:prstDash val="solid"/>
                    </a:lnL>
                    <a:lnR w="12700" cmpd="sng">
                      <a:noFill/>
                      <a:prstDash val="solid"/>
                    </a:lnR>
                    <a:lnT w="12700" cmpd="sng">
                      <a:noFill/>
                      <a:prstDash val="solid"/>
                    </a:lnT>
                    <a:lnB w="12700" cmpd="sng">
                      <a:noFill/>
                      <a:prstDash val="solid"/>
                    </a:lnB>
                    <a:no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err="1"/>
              <a:t>Logistics</a:t>
            </a:r>
            <a:endParaRPr dirty="0"/>
          </a:p>
        </p:txBody>
      </p:sp>
      <p:sp>
        <p:nvSpPr>
          <p:cNvPr id="5" name="Espace réservé du contenu 2"/>
          <p:cNvSpPr>
            <a:spLocks noGrp="1"/>
          </p:cNvSpPr>
          <p:nvPr>
            <p:ph idx="1"/>
          </p:nvPr>
        </p:nvSpPr>
        <p:spPr bwMode="auto"/>
        <p:txBody>
          <a:bodyPr>
            <a:normAutofit/>
          </a:bodyPr>
          <a:lstStyle/>
          <a:p>
            <a:pPr marL="0" indent="0">
              <a:buNone/>
            </a:pPr>
            <a:r>
              <a:rPr lang="en-CA" b="1" dirty="0"/>
              <a:t>HEC Montréal takes care of:</a:t>
            </a:r>
          </a:p>
          <a:p>
            <a:pPr lvl="1"/>
            <a:r>
              <a:rPr lang="en-CA" dirty="0"/>
              <a:t>All academic and business activities</a:t>
            </a:r>
          </a:p>
          <a:p>
            <a:pPr lvl="1"/>
            <a:r>
              <a:rPr lang="en-CA" dirty="0"/>
              <a:t>Accommodation (10 nights incl. WIFI)</a:t>
            </a:r>
          </a:p>
          <a:p>
            <a:pPr lvl="1"/>
            <a:r>
              <a:rPr lang="en-CA" dirty="0"/>
              <a:t>Train ticket DC - NYC </a:t>
            </a:r>
          </a:p>
          <a:p>
            <a:pPr lvl="1"/>
            <a:r>
              <a:rPr lang="en-CA" dirty="0"/>
              <a:t>Some cultural activities</a:t>
            </a:r>
          </a:p>
          <a:p>
            <a:pPr lvl="1"/>
            <a:r>
              <a:rPr lang="en-CA" dirty="0"/>
              <a:t>Two dinners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err="1"/>
              <a:t>Logistics</a:t>
            </a:r>
            <a:endParaRPr dirty="0"/>
          </a:p>
        </p:txBody>
      </p:sp>
      <p:sp>
        <p:nvSpPr>
          <p:cNvPr id="5" name="Espace réservé du contenu 2"/>
          <p:cNvSpPr>
            <a:spLocks noGrp="1"/>
          </p:cNvSpPr>
          <p:nvPr>
            <p:ph idx="1"/>
          </p:nvPr>
        </p:nvSpPr>
        <p:spPr bwMode="auto"/>
        <p:txBody>
          <a:bodyPr>
            <a:normAutofit fontScale="92500" lnSpcReduction="20000"/>
          </a:bodyPr>
          <a:lstStyle/>
          <a:p>
            <a:pPr marL="0" indent="0">
              <a:buNone/>
            </a:pPr>
            <a:r>
              <a:rPr lang="en-CA" b="1" dirty="0"/>
              <a:t>You take care of:</a:t>
            </a:r>
          </a:p>
          <a:p>
            <a:pPr lvl="1"/>
            <a:r>
              <a:rPr lang="en-CA" dirty="0"/>
              <a:t>Transportation MTL – Washington DC ; New York City – MTL</a:t>
            </a:r>
          </a:p>
          <a:p>
            <a:pPr lvl="1"/>
            <a:r>
              <a:rPr lang="en-CA" dirty="0"/>
              <a:t>Local transport in DC and NYC</a:t>
            </a:r>
          </a:p>
          <a:p>
            <a:pPr lvl="1"/>
            <a:r>
              <a:rPr lang="en-CA" dirty="0"/>
              <a:t>Visa or ESTA</a:t>
            </a:r>
          </a:p>
          <a:p>
            <a:pPr lvl="1"/>
            <a:r>
              <a:rPr lang="en-CA" dirty="0"/>
              <a:t>Insurances</a:t>
            </a:r>
          </a:p>
          <a:p>
            <a:pPr lvl="1"/>
            <a:r>
              <a:rPr lang="en-CA" dirty="0"/>
              <a:t>Making sure you are following all COVID-19 requirements to the US</a:t>
            </a:r>
          </a:p>
          <a:p>
            <a:pPr lvl="1"/>
            <a:r>
              <a:rPr lang="en-CA" dirty="0"/>
              <a:t>Your meals</a:t>
            </a:r>
          </a:p>
          <a:p>
            <a:pPr lvl="2"/>
            <a:r>
              <a:rPr lang="en-CA" b="1" dirty="0">
                <a:solidFill>
                  <a:srgbClr val="FF0000"/>
                </a:solidFill>
              </a:rPr>
              <a:t>Your allergies and alimentary requirements</a:t>
            </a:r>
            <a:endParaRPr lang="en-CA" dirty="0"/>
          </a:p>
          <a:p>
            <a:pPr lvl="1"/>
            <a:r>
              <a:rPr lang="en-CA" dirty="0"/>
              <a:t>Your free time activities</a:t>
            </a:r>
          </a:p>
        </p:txBody>
      </p:sp>
    </p:spTree>
    <p:extLst>
      <p:ext uri="{BB962C8B-B14F-4D97-AF65-F5344CB8AC3E}">
        <p14:creationId xmlns:p14="http://schemas.microsoft.com/office/powerpoint/2010/main" val="3573995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International Transportation</a:t>
            </a:r>
            <a:endParaRPr dirty="0"/>
          </a:p>
        </p:txBody>
      </p:sp>
      <p:sp>
        <p:nvSpPr>
          <p:cNvPr id="5" name="Espace réservé du contenu 2"/>
          <p:cNvSpPr>
            <a:spLocks noGrp="1"/>
          </p:cNvSpPr>
          <p:nvPr>
            <p:ph idx="1"/>
          </p:nvPr>
        </p:nvSpPr>
        <p:spPr bwMode="auto"/>
        <p:txBody>
          <a:bodyPr>
            <a:normAutofit fontScale="92500" lnSpcReduction="10000"/>
          </a:bodyPr>
          <a:lstStyle/>
          <a:p>
            <a:r>
              <a:rPr lang="en-CA" dirty="0"/>
              <a:t>Important dates</a:t>
            </a:r>
          </a:p>
          <a:p>
            <a:pPr lvl="1"/>
            <a:r>
              <a:rPr lang="en-CA" dirty="0"/>
              <a:t>Arrival in Washington DC: May 29 for the welcome dinner at 6.30 PM (first night included)</a:t>
            </a:r>
          </a:p>
          <a:p>
            <a:pPr lvl="1"/>
            <a:r>
              <a:rPr lang="en-CA" dirty="0"/>
              <a:t>Last night included in NYC : June 7. Farewell dinner to close the trip.</a:t>
            </a:r>
          </a:p>
          <a:p>
            <a:pPr lvl="1"/>
            <a:r>
              <a:rPr lang="en-CA" dirty="0"/>
              <a:t>Hotel check-out : June 8. No activities on this date.</a:t>
            </a:r>
          </a:p>
          <a:p>
            <a:pPr marL="228600" lvl="2"/>
            <a:r>
              <a:rPr lang="en-CA" sz="2800" dirty="0"/>
              <a:t>You can arrive earlier and leave later (extra days at your own expense)</a:t>
            </a:r>
          </a:p>
          <a:p>
            <a:r>
              <a:rPr lang="en-CA" dirty="0"/>
              <a:t>We will ask you to send us a copy of your travel itinerary </a:t>
            </a:r>
          </a:p>
        </p:txBody>
      </p:sp>
    </p:spTree>
    <p:extLst>
      <p:ext uri="{BB962C8B-B14F-4D97-AF65-F5344CB8AC3E}">
        <p14:creationId xmlns:p14="http://schemas.microsoft.com/office/powerpoint/2010/main" val="14927293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785EBBF-75AB-45DB-A60F-E28BA1BC54C7}"/>
              </a:ext>
            </a:extLst>
          </p:cNvPr>
          <p:cNvSpPr txBox="1">
            <a:spLocks/>
          </p:cNvSpPr>
          <p:nvPr/>
        </p:nvSpPr>
        <p:spPr>
          <a:xfrm>
            <a:off x="292909" y="407702"/>
            <a:ext cx="10339595" cy="1047531"/>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Example of a plane itinerary (MTL – Washington DC - NYC - MTL)</a:t>
            </a:r>
          </a:p>
        </p:txBody>
      </p:sp>
      <p:sp>
        <p:nvSpPr>
          <p:cNvPr id="3" name="ZoneTexte 2">
            <a:extLst>
              <a:ext uri="{FF2B5EF4-FFF2-40B4-BE49-F238E27FC236}">
                <a16:creationId xmlns:a16="http://schemas.microsoft.com/office/drawing/2014/main" id="{13D9C23B-FF11-434C-8851-B7E4E8292831}"/>
              </a:ext>
            </a:extLst>
          </p:cNvPr>
          <p:cNvSpPr txBox="1"/>
          <p:nvPr/>
        </p:nvSpPr>
        <p:spPr>
          <a:xfrm>
            <a:off x="407368" y="2996952"/>
            <a:ext cx="3938016" cy="2031325"/>
          </a:xfrm>
          <a:prstGeom prst="rect">
            <a:avLst/>
          </a:prstGeom>
          <a:noFill/>
        </p:spPr>
        <p:txBody>
          <a:bodyPr wrap="square" rtlCol="0">
            <a:spAutoFit/>
          </a:bodyPr>
          <a:lstStyle/>
          <a:p>
            <a:pPr marL="457200" indent="-457200"/>
            <a:r>
              <a:rPr lang="en-CA" sz="1800" dirty="0"/>
              <a:t>What to consider: </a:t>
            </a:r>
          </a:p>
          <a:p>
            <a:pPr marL="457200" indent="-457200">
              <a:buFont typeface="Arial" panose="020B0604020202020204" pitchFamily="34" charset="0"/>
              <a:buChar char="•"/>
            </a:pPr>
            <a:r>
              <a:rPr lang="en-CA" sz="1800" dirty="0"/>
              <a:t>Duration of itinerary</a:t>
            </a:r>
          </a:p>
          <a:p>
            <a:pPr marL="457200" indent="-457200">
              <a:buFont typeface="Arial" panose="020B0604020202020204" pitchFamily="34" charset="0"/>
              <a:buChar char="•"/>
            </a:pPr>
            <a:r>
              <a:rPr lang="en-CA" sz="1800" dirty="0"/>
              <a:t>Number and length of layovers </a:t>
            </a:r>
          </a:p>
          <a:p>
            <a:pPr marL="457200" indent="-457200">
              <a:buFont typeface="Arial" panose="020B0604020202020204" pitchFamily="34" charset="0"/>
              <a:buChar char="•"/>
            </a:pPr>
            <a:r>
              <a:rPr lang="en-CA" sz="1800" dirty="0"/>
              <a:t>Connexions (visa needed? PCR Test?)</a:t>
            </a:r>
          </a:p>
          <a:p>
            <a:pPr marL="457200" indent="-457200">
              <a:buFont typeface="Arial" panose="020B0604020202020204" pitchFamily="34" charset="0"/>
              <a:buChar char="•"/>
            </a:pPr>
            <a:r>
              <a:rPr lang="en-CA" sz="1800" dirty="0"/>
              <a:t>Price is not the only indication of a good itinerary</a:t>
            </a:r>
          </a:p>
        </p:txBody>
      </p:sp>
      <p:pic>
        <p:nvPicPr>
          <p:cNvPr id="5" name="Image 4">
            <a:extLst>
              <a:ext uri="{FF2B5EF4-FFF2-40B4-BE49-F238E27FC236}">
                <a16:creationId xmlns:a16="http://schemas.microsoft.com/office/drawing/2014/main" id="{8E3B95D2-84E7-49CE-ADFB-354FD575F181}"/>
              </a:ext>
            </a:extLst>
          </p:cNvPr>
          <p:cNvPicPr>
            <a:picLocks noChangeAspect="1"/>
          </p:cNvPicPr>
          <p:nvPr/>
        </p:nvPicPr>
        <p:blipFill rotWithShape="1">
          <a:blip r:embed="rId2"/>
          <a:srcRect r="21443"/>
          <a:stretch/>
        </p:blipFill>
        <p:spPr>
          <a:xfrm>
            <a:off x="4586539" y="886644"/>
            <a:ext cx="6015675" cy="1765710"/>
          </a:xfrm>
          <a:prstGeom prst="rect">
            <a:avLst/>
          </a:prstGeom>
        </p:spPr>
      </p:pic>
      <p:pic>
        <p:nvPicPr>
          <p:cNvPr id="7" name="Image 6">
            <a:extLst>
              <a:ext uri="{FF2B5EF4-FFF2-40B4-BE49-F238E27FC236}">
                <a16:creationId xmlns:a16="http://schemas.microsoft.com/office/drawing/2014/main" id="{FB4FFAD6-595C-4AFF-A2AA-F8720D4373D2}"/>
              </a:ext>
            </a:extLst>
          </p:cNvPr>
          <p:cNvPicPr>
            <a:picLocks noChangeAspect="1"/>
          </p:cNvPicPr>
          <p:nvPr/>
        </p:nvPicPr>
        <p:blipFill>
          <a:blip r:embed="rId3"/>
          <a:stretch>
            <a:fillRect/>
          </a:stretch>
        </p:blipFill>
        <p:spPr>
          <a:xfrm>
            <a:off x="4731562" y="2819787"/>
            <a:ext cx="2733675" cy="3848100"/>
          </a:xfrm>
          <a:prstGeom prst="rect">
            <a:avLst/>
          </a:prstGeom>
        </p:spPr>
      </p:pic>
      <p:pic>
        <p:nvPicPr>
          <p:cNvPr id="9" name="Image 8">
            <a:extLst>
              <a:ext uri="{FF2B5EF4-FFF2-40B4-BE49-F238E27FC236}">
                <a16:creationId xmlns:a16="http://schemas.microsoft.com/office/drawing/2014/main" id="{C17F46A9-5453-4C05-9C1C-E6E7149FF13F}"/>
              </a:ext>
            </a:extLst>
          </p:cNvPr>
          <p:cNvPicPr>
            <a:picLocks noChangeAspect="1"/>
          </p:cNvPicPr>
          <p:nvPr/>
        </p:nvPicPr>
        <p:blipFill>
          <a:blip r:embed="rId4"/>
          <a:stretch>
            <a:fillRect/>
          </a:stretch>
        </p:blipFill>
        <p:spPr>
          <a:xfrm>
            <a:off x="7752184" y="2924944"/>
            <a:ext cx="2524125" cy="3362325"/>
          </a:xfrm>
          <a:prstGeom prst="rect">
            <a:avLst/>
          </a:prstGeom>
        </p:spPr>
      </p:pic>
    </p:spTree>
    <p:extLst>
      <p:ext uri="{BB962C8B-B14F-4D97-AF65-F5344CB8AC3E}">
        <p14:creationId xmlns:p14="http://schemas.microsoft.com/office/powerpoint/2010/main" val="33291325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err="1"/>
              <a:t>Luggage</a:t>
            </a:r>
            <a:endParaRPr dirty="0"/>
          </a:p>
        </p:txBody>
      </p:sp>
      <p:sp>
        <p:nvSpPr>
          <p:cNvPr id="5" name="Espace réservé du contenu 2"/>
          <p:cNvSpPr>
            <a:spLocks noGrp="1"/>
          </p:cNvSpPr>
          <p:nvPr>
            <p:ph idx="1"/>
          </p:nvPr>
        </p:nvSpPr>
        <p:spPr bwMode="auto"/>
        <p:txBody>
          <a:bodyPr>
            <a:normAutofit/>
          </a:bodyPr>
          <a:lstStyle/>
          <a:p>
            <a:r>
              <a:rPr lang="en-US" dirty="0"/>
              <a:t>Business dress code during company visits</a:t>
            </a:r>
          </a:p>
          <a:p>
            <a:r>
              <a:rPr lang="en-US" dirty="0"/>
              <a:t>We recommend bringing one piece of luggage of a weight that you can carry without assistance</a:t>
            </a:r>
          </a:p>
          <a:p>
            <a:r>
              <a:rPr lang="en-US" dirty="0"/>
              <a:t>Everyone must carry a gift</a:t>
            </a:r>
            <a:endParaRPr lang="en-CA" dirty="0"/>
          </a:p>
        </p:txBody>
      </p:sp>
    </p:spTree>
    <p:extLst>
      <p:ext uri="{BB962C8B-B14F-4D97-AF65-F5344CB8AC3E}">
        <p14:creationId xmlns:p14="http://schemas.microsoft.com/office/powerpoint/2010/main" val="2677881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err="1"/>
              <a:t>Travel</a:t>
            </a:r>
            <a:r>
              <a:rPr lang="fr-CA" dirty="0"/>
              <a:t> </a:t>
            </a:r>
            <a:r>
              <a:rPr lang="fr-CA" dirty="0" err="1"/>
              <a:t>Insurance</a:t>
            </a:r>
            <a:endParaRPr dirty="0"/>
          </a:p>
        </p:txBody>
      </p:sp>
      <p:sp>
        <p:nvSpPr>
          <p:cNvPr id="5" name="Espace réservé du contenu 2"/>
          <p:cNvSpPr>
            <a:spLocks noGrp="1"/>
          </p:cNvSpPr>
          <p:nvPr>
            <p:ph idx="1"/>
          </p:nvPr>
        </p:nvSpPr>
        <p:spPr bwMode="auto"/>
        <p:txBody>
          <a:bodyPr>
            <a:normAutofit fontScale="92500" lnSpcReduction="20000"/>
          </a:bodyPr>
          <a:lstStyle/>
          <a:p>
            <a:r>
              <a:rPr lang="en-US" dirty="0"/>
              <a:t>It is </a:t>
            </a:r>
            <a:r>
              <a:rPr lang="en-US" b="1" dirty="0"/>
              <a:t>mandatory</a:t>
            </a:r>
            <a:r>
              <a:rPr lang="en-US" dirty="0"/>
              <a:t> to be covered with travel medical insurances </a:t>
            </a:r>
            <a:r>
              <a:rPr lang="en-US" b="1" dirty="0"/>
              <a:t>including COVID coverage</a:t>
            </a:r>
            <a:r>
              <a:rPr lang="en-US" dirty="0"/>
              <a:t>, for the full length of the trip.</a:t>
            </a:r>
          </a:p>
          <a:p>
            <a:r>
              <a:rPr lang="en-US" u="sng" dirty="0"/>
              <a:t>You need to provide us with a proof of medical insurances coverage</a:t>
            </a:r>
            <a:endParaRPr lang="en-US" dirty="0"/>
          </a:p>
          <a:p>
            <a:r>
              <a:rPr lang="en-US" dirty="0"/>
              <a:t>We </a:t>
            </a:r>
            <a:r>
              <a:rPr lang="en-US" b="1" dirty="0"/>
              <a:t>strongly</a:t>
            </a:r>
            <a:r>
              <a:rPr lang="en-US" dirty="0"/>
              <a:t> recommend subscribing to cancellation/interruption insurances as well. The insured amount should cover the full amount of the Campus Abroad USA (international transport + travel fees).</a:t>
            </a:r>
          </a:p>
          <a:p>
            <a:r>
              <a:rPr lang="en-US" dirty="0"/>
              <a:t>Under no circumstances will HEC Montréal reimburse transport tickets</a:t>
            </a:r>
            <a:endParaRPr lang="en-CA" dirty="0"/>
          </a:p>
        </p:txBody>
      </p:sp>
    </p:spTree>
    <p:extLst>
      <p:ext uri="{BB962C8B-B14F-4D97-AF65-F5344CB8AC3E}">
        <p14:creationId xmlns:p14="http://schemas.microsoft.com/office/powerpoint/2010/main" val="2744970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2095181-2771-4DED-B527-494841EC5AAF}"/>
              </a:ext>
            </a:extLst>
          </p:cNvPr>
          <p:cNvSpPr txBox="1">
            <a:spLocks/>
          </p:cNvSpPr>
          <p:nvPr/>
        </p:nvSpPr>
        <p:spPr>
          <a:xfrm>
            <a:off x="838200" y="2763318"/>
            <a:ext cx="3076074" cy="4195959"/>
          </a:xfrm>
          <a:prstGeom prst="rect">
            <a:avLst/>
          </a:prstGeom>
        </p:spPr>
        <p:txBody>
          <a:bodyPr>
            <a:normAutofit/>
          </a:bodyPr>
          <a:lstStyle>
            <a:lvl1pPr marL="228600" indent="-228600" algn="l" defTabSz="914400">
              <a:lnSpc>
                <a:spcPct val="90000"/>
              </a:lnSpc>
              <a:spcBef>
                <a:spcPts val="1000"/>
              </a:spcBef>
              <a:buFont typeface="Arial"/>
              <a:buChar char="•"/>
              <a:defRPr sz="2800" b="0" i="0">
                <a:solidFill>
                  <a:schemeClr val="tx1"/>
                </a:solidFill>
                <a:latin typeface="DIN Offc"/>
                <a:ea typeface="+mn-ea"/>
                <a:cs typeface="DINOT"/>
              </a:defRPr>
            </a:lvl1pPr>
            <a:lvl2pPr marL="685800" indent="-228600" algn="l" defTabSz="914400">
              <a:lnSpc>
                <a:spcPct val="90000"/>
              </a:lnSpc>
              <a:spcBef>
                <a:spcPts val="500"/>
              </a:spcBef>
              <a:buFont typeface="Arial"/>
              <a:buChar char="•"/>
              <a:defRPr sz="2400" b="0" i="0">
                <a:solidFill>
                  <a:schemeClr val="tx1"/>
                </a:solidFill>
                <a:latin typeface="DIN Offc Medium"/>
                <a:ea typeface="+mn-ea"/>
                <a:cs typeface="DINOT-Medium"/>
              </a:defRPr>
            </a:lvl2pPr>
            <a:lvl3pPr marL="1143000" indent="-228600" algn="l" defTabSz="914400">
              <a:lnSpc>
                <a:spcPct val="90000"/>
              </a:lnSpc>
              <a:spcBef>
                <a:spcPts val="500"/>
              </a:spcBef>
              <a:buFont typeface="Arial"/>
              <a:buChar char="•"/>
              <a:defRPr sz="2000" b="0" i="0">
                <a:solidFill>
                  <a:schemeClr val="tx1"/>
                </a:solidFill>
                <a:latin typeface="DIN Offc"/>
                <a:ea typeface="+mn-ea"/>
                <a:cs typeface="DINOT"/>
              </a:defRPr>
            </a:lvl3pPr>
            <a:lvl4pPr marL="1600200" indent="-228600" algn="l" defTabSz="914400">
              <a:lnSpc>
                <a:spcPct val="90000"/>
              </a:lnSpc>
              <a:spcBef>
                <a:spcPts val="500"/>
              </a:spcBef>
              <a:buFont typeface="Arial"/>
              <a:buChar char="•"/>
              <a:defRPr sz="1800" b="0" i="0">
                <a:solidFill>
                  <a:schemeClr val="tx1"/>
                </a:solidFill>
                <a:latin typeface="DIN Offc"/>
                <a:ea typeface="+mn-ea"/>
                <a:cs typeface="DINOT"/>
              </a:defRPr>
            </a:lvl4pPr>
            <a:lvl5pPr marL="2057400" indent="-228600" algn="l" defTabSz="914400">
              <a:lnSpc>
                <a:spcPct val="90000"/>
              </a:lnSpc>
              <a:spcBef>
                <a:spcPts val="500"/>
              </a:spcBef>
              <a:buFont typeface="Arial"/>
              <a:buChar char="•"/>
              <a:defRPr sz="1800" b="0" i="0">
                <a:solidFill>
                  <a:schemeClr val="tx1"/>
                </a:solidFill>
                <a:latin typeface="DIN Offc"/>
                <a:ea typeface="+mn-ea"/>
                <a:cs typeface="DINOT"/>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a:lstStyle>
          <a:p>
            <a:r>
              <a:rPr lang="en-CA" b="1"/>
              <a:t>Includes:</a:t>
            </a:r>
            <a:endParaRPr lang="fr-CA"/>
          </a:p>
          <a:p>
            <a:pPr marL="742950" lvl="1" indent="-285750"/>
            <a:r>
              <a:rPr lang="fr-CA"/>
              <a:t>Your name</a:t>
            </a:r>
          </a:p>
          <a:p>
            <a:pPr marL="742950" lvl="1" indent="-285750"/>
            <a:r>
              <a:rPr lang="fr-CA"/>
              <a:t>Policy number</a:t>
            </a:r>
          </a:p>
          <a:p>
            <a:pPr marL="742950" lvl="1" indent="-285750"/>
            <a:r>
              <a:rPr lang="fr-CA"/>
              <a:t>Date of validity</a:t>
            </a:r>
          </a:p>
          <a:p>
            <a:pPr marL="742950" lvl="1" indent="-285750"/>
            <a:r>
              <a:rPr lang="fr-CA"/>
              <a:t>Detail of coverage</a:t>
            </a:r>
          </a:p>
          <a:p>
            <a:pPr marL="742950" lvl="1" indent="-285750"/>
            <a:r>
              <a:rPr lang="fr-CA"/>
              <a:t>Emergency number</a:t>
            </a:r>
          </a:p>
          <a:p>
            <a:endParaRPr lang="en-US" dirty="0"/>
          </a:p>
        </p:txBody>
      </p:sp>
      <p:sp>
        <p:nvSpPr>
          <p:cNvPr id="4" name="Titre 1">
            <a:extLst>
              <a:ext uri="{FF2B5EF4-FFF2-40B4-BE49-F238E27FC236}">
                <a16:creationId xmlns:a16="http://schemas.microsoft.com/office/drawing/2014/main" id="{BD28EDD0-B2FD-40A5-87AD-BC3D2BC983B5}"/>
              </a:ext>
            </a:extLst>
          </p:cNvPr>
          <p:cNvSpPr txBox="1">
            <a:spLocks/>
          </p:cNvSpPr>
          <p:nvPr/>
        </p:nvSpPr>
        <p:spPr>
          <a:xfrm>
            <a:off x="838200" y="1037370"/>
            <a:ext cx="3380874" cy="183832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b="1" dirty="0"/>
              <a:t>Valid proof of insurance</a:t>
            </a:r>
          </a:p>
        </p:txBody>
      </p:sp>
      <p:pic>
        <p:nvPicPr>
          <p:cNvPr id="5" name="Image 4">
            <a:extLst>
              <a:ext uri="{FF2B5EF4-FFF2-40B4-BE49-F238E27FC236}">
                <a16:creationId xmlns:a16="http://schemas.microsoft.com/office/drawing/2014/main" id="{1B7EF848-DCB7-4A34-ACDC-E6F8DA2A14F5}"/>
              </a:ext>
            </a:extLst>
          </p:cNvPr>
          <p:cNvPicPr>
            <a:picLocks noChangeAspect="1"/>
          </p:cNvPicPr>
          <p:nvPr/>
        </p:nvPicPr>
        <p:blipFill>
          <a:blip r:embed="rId2"/>
          <a:stretch>
            <a:fillRect/>
          </a:stretch>
        </p:blipFill>
        <p:spPr>
          <a:xfrm>
            <a:off x="5798150" y="136525"/>
            <a:ext cx="5327050" cy="6668534"/>
          </a:xfrm>
          <a:prstGeom prst="rect">
            <a:avLst/>
          </a:prstGeom>
        </p:spPr>
      </p:pic>
    </p:spTree>
    <p:extLst>
      <p:ext uri="{BB962C8B-B14F-4D97-AF65-F5344CB8AC3E}">
        <p14:creationId xmlns:p14="http://schemas.microsoft.com/office/powerpoint/2010/main" val="2522165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Entry </a:t>
            </a:r>
            <a:r>
              <a:rPr lang="fr-CA" dirty="0" err="1"/>
              <a:t>requirements</a:t>
            </a:r>
            <a:r>
              <a:rPr lang="fr-CA" dirty="0"/>
              <a:t> to the US</a:t>
            </a:r>
            <a:endParaRPr dirty="0"/>
          </a:p>
        </p:txBody>
      </p:sp>
      <p:sp>
        <p:nvSpPr>
          <p:cNvPr id="5" name="Espace réservé du contenu 2"/>
          <p:cNvSpPr>
            <a:spLocks noGrp="1"/>
          </p:cNvSpPr>
          <p:nvPr>
            <p:ph idx="1"/>
          </p:nvPr>
        </p:nvSpPr>
        <p:spPr bwMode="auto"/>
        <p:txBody>
          <a:bodyPr>
            <a:normAutofit fontScale="62500" lnSpcReduction="20000"/>
          </a:bodyPr>
          <a:lstStyle/>
          <a:p>
            <a:r>
              <a:rPr lang="fr-CA" dirty="0"/>
              <a:t>Y</a:t>
            </a:r>
            <a:r>
              <a:rPr lang="en-US" dirty="0" err="1"/>
              <a:t>ou</a:t>
            </a:r>
            <a:r>
              <a:rPr lang="en-US" dirty="0"/>
              <a:t> must have </a:t>
            </a:r>
            <a:r>
              <a:rPr lang="en-US" b="1" dirty="0"/>
              <a:t>6 months validity on your </a:t>
            </a:r>
            <a:r>
              <a:rPr lang="en-US" dirty="0"/>
              <a:t>passport from the date of arrival in the US</a:t>
            </a:r>
          </a:p>
          <a:p>
            <a:r>
              <a:rPr lang="en-US" dirty="0"/>
              <a:t>If you are asked the question at the border or in your visa procedure: this trip is a </a:t>
            </a:r>
            <a:r>
              <a:rPr lang="en-US" u="sng" dirty="0"/>
              <a:t>tourism/leisure trip</a:t>
            </a:r>
          </a:p>
          <a:p>
            <a:r>
              <a:rPr lang="en-US" dirty="0"/>
              <a:t>Find out whether you need a visa</a:t>
            </a:r>
          </a:p>
          <a:p>
            <a:pPr marL="0" indent="0">
              <a:buNone/>
            </a:pPr>
            <a:r>
              <a:rPr lang="en-US" dirty="0">
                <a:hlinkClick r:id="rId2"/>
              </a:rPr>
              <a:t>https://travel.state.gov/content/travel/en/us-visas.html</a:t>
            </a:r>
            <a:endParaRPr lang="en-US" dirty="0"/>
          </a:p>
          <a:p>
            <a:r>
              <a:rPr lang="en-US" dirty="0"/>
              <a:t>Canadian citizens do not need a visa</a:t>
            </a:r>
          </a:p>
          <a:p>
            <a:r>
              <a:rPr lang="en-US" dirty="0"/>
              <a:t>Some European citizens are eligible for ESTA</a:t>
            </a:r>
          </a:p>
          <a:p>
            <a:pPr marL="0" indent="0">
              <a:buNone/>
            </a:pPr>
            <a:r>
              <a:rPr lang="en-US" dirty="0">
                <a:hlinkClick r:id="rId3"/>
              </a:rPr>
              <a:t>https://esta.cbp.dhs.gov/</a:t>
            </a:r>
            <a:endParaRPr lang="en-US" dirty="0"/>
          </a:p>
          <a:p>
            <a:r>
              <a:rPr lang="en-US" dirty="0"/>
              <a:t>Should you need visa support, please contact me</a:t>
            </a:r>
          </a:p>
        </p:txBody>
      </p:sp>
    </p:spTree>
    <p:extLst>
      <p:ext uri="{BB962C8B-B14F-4D97-AF65-F5344CB8AC3E}">
        <p14:creationId xmlns:p14="http://schemas.microsoft.com/office/powerpoint/2010/main" val="4292251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Entry </a:t>
            </a:r>
            <a:r>
              <a:rPr lang="fr-CA" dirty="0" err="1"/>
              <a:t>requirements</a:t>
            </a:r>
            <a:r>
              <a:rPr lang="fr-CA" dirty="0"/>
              <a:t> to the US</a:t>
            </a:r>
            <a:endParaRPr dirty="0"/>
          </a:p>
        </p:txBody>
      </p:sp>
      <p:sp>
        <p:nvSpPr>
          <p:cNvPr id="5" name="Espace réservé du contenu 2"/>
          <p:cNvSpPr>
            <a:spLocks noGrp="1"/>
          </p:cNvSpPr>
          <p:nvPr>
            <p:ph idx="1"/>
          </p:nvPr>
        </p:nvSpPr>
        <p:spPr bwMode="auto"/>
        <p:txBody>
          <a:bodyPr>
            <a:normAutofit lnSpcReduction="10000"/>
          </a:bodyPr>
          <a:lstStyle/>
          <a:p>
            <a:r>
              <a:rPr lang="fr-CA" dirty="0"/>
              <a:t>Rules for </a:t>
            </a:r>
            <a:r>
              <a:rPr lang="fr-CA" dirty="0" err="1">
                <a:solidFill>
                  <a:srgbClr val="0070C0"/>
                </a:solidFill>
              </a:rPr>
              <a:t>airplane</a:t>
            </a:r>
            <a:r>
              <a:rPr lang="fr-CA" dirty="0">
                <a:solidFill>
                  <a:srgbClr val="0070C0"/>
                </a:solidFill>
              </a:rPr>
              <a:t> </a:t>
            </a:r>
            <a:r>
              <a:rPr lang="fr-CA" dirty="0" err="1">
                <a:solidFill>
                  <a:srgbClr val="0070C0"/>
                </a:solidFill>
              </a:rPr>
              <a:t>travellers</a:t>
            </a:r>
            <a:r>
              <a:rPr lang="fr-CA" dirty="0"/>
              <a:t> as of March 30, 2022</a:t>
            </a:r>
          </a:p>
          <a:p>
            <a:pPr lvl="1"/>
            <a:r>
              <a:rPr lang="fr-CA" dirty="0" err="1"/>
              <a:t>Mandatory</a:t>
            </a:r>
            <a:r>
              <a:rPr lang="fr-CA" dirty="0"/>
              <a:t> proof of vaccination</a:t>
            </a:r>
          </a:p>
          <a:p>
            <a:pPr lvl="1"/>
            <a:r>
              <a:rPr lang="fr-CA" dirty="0" err="1"/>
              <a:t>Mandatory</a:t>
            </a:r>
            <a:r>
              <a:rPr lang="fr-CA" dirty="0"/>
              <a:t> </a:t>
            </a:r>
            <a:r>
              <a:rPr lang="fr-CA" dirty="0" err="1"/>
              <a:t>travel</a:t>
            </a:r>
            <a:r>
              <a:rPr lang="fr-CA" dirty="0"/>
              <a:t> attestation </a:t>
            </a:r>
            <a:r>
              <a:rPr lang="fr-CA" dirty="0" err="1"/>
              <a:t>given</a:t>
            </a:r>
            <a:r>
              <a:rPr lang="fr-CA" dirty="0"/>
              <a:t> by </a:t>
            </a:r>
            <a:r>
              <a:rPr lang="fr-CA" dirty="0" err="1"/>
              <a:t>airline</a:t>
            </a:r>
            <a:endParaRPr lang="fr-CA" dirty="0"/>
          </a:p>
          <a:p>
            <a:pPr lvl="1"/>
            <a:r>
              <a:rPr lang="fr-CA" dirty="0" err="1"/>
              <a:t>Mandatory</a:t>
            </a:r>
            <a:r>
              <a:rPr lang="fr-CA" dirty="0"/>
              <a:t> COVID-19 Test</a:t>
            </a:r>
          </a:p>
          <a:p>
            <a:pPr lvl="2"/>
            <a:r>
              <a:rPr lang="fr-CA" b="0" i="0" dirty="0">
                <a:solidFill>
                  <a:srgbClr val="000000"/>
                </a:solidFill>
                <a:effectLst/>
                <a:latin typeface="Open Sans" panose="020B0606030504020204" pitchFamily="34" charset="0"/>
              </a:rPr>
              <a:t>Proof of </a:t>
            </a:r>
            <a:r>
              <a:rPr lang="fr-CA" b="0" i="0" dirty="0" err="1">
                <a:solidFill>
                  <a:srgbClr val="000000"/>
                </a:solidFill>
                <a:effectLst/>
                <a:latin typeface="Open Sans" panose="020B0606030504020204" pitchFamily="34" charset="0"/>
              </a:rPr>
              <a:t>negative</a:t>
            </a:r>
            <a:r>
              <a:rPr lang="fr-CA" b="0" i="0" dirty="0">
                <a:solidFill>
                  <a:srgbClr val="000000"/>
                </a:solidFill>
                <a:effectLst/>
                <a:latin typeface="Open Sans" panose="020B0606030504020204" pitchFamily="34" charset="0"/>
              </a:rPr>
              <a:t> </a:t>
            </a:r>
            <a:r>
              <a:rPr lang="fr-CA" b="0" i="0" dirty="0" err="1">
                <a:solidFill>
                  <a:srgbClr val="000000"/>
                </a:solidFill>
                <a:effectLst/>
                <a:latin typeface="Open Sans" panose="020B0606030504020204" pitchFamily="34" charset="0"/>
              </a:rPr>
              <a:t>pre-departure</a:t>
            </a:r>
            <a:r>
              <a:rPr lang="fr-CA" b="0" i="0" dirty="0">
                <a:solidFill>
                  <a:srgbClr val="000000"/>
                </a:solidFill>
                <a:effectLst/>
                <a:latin typeface="Open Sans" panose="020B0606030504020204" pitchFamily="34" charset="0"/>
              </a:rPr>
              <a:t> COVID-19 test </a:t>
            </a:r>
            <a:r>
              <a:rPr lang="fr-CA" b="0" i="0" dirty="0" err="1">
                <a:solidFill>
                  <a:srgbClr val="000000"/>
                </a:solidFill>
                <a:effectLst/>
                <a:latin typeface="Open Sans" panose="020B0606030504020204" pitchFamily="34" charset="0"/>
              </a:rPr>
              <a:t>results</a:t>
            </a:r>
            <a:r>
              <a:rPr lang="fr-CA" b="0" i="0" dirty="0">
                <a:solidFill>
                  <a:srgbClr val="000000"/>
                </a:solidFill>
                <a:effectLst/>
                <a:latin typeface="Open Sans" panose="020B0606030504020204" pitchFamily="34" charset="0"/>
              </a:rPr>
              <a:t> (</a:t>
            </a:r>
            <a:r>
              <a:rPr lang="fr-CA" b="0" i="0" dirty="0" err="1">
                <a:solidFill>
                  <a:srgbClr val="000000"/>
                </a:solidFill>
                <a:effectLst/>
                <a:latin typeface="Open Sans" panose="020B0606030504020204" pitchFamily="34" charset="0"/>
              </a:rPr>
              <a:t>Antigen</a:t>
            </a:r>
            <a:r>
              <a:rPr lang="fr-CA" dirty="0">
                <a:solidFill>
                  <a:srgbClr val="000000"/>
                </a:solidFill>
                <a:latin typeface="Open Sans" panose="020B0606030504020204" pitchFamily="34" charset="0"/>
              </a:rPr>
              <a:t>, </a:t>
            </a:r>
            <a:r>
              <a:rPr lang="fr-CA" dirty="0" err="1">
                <a:solidFill>
                  <a:srgbClr val="000000"/>
                </a:solidFill>
                <a:latin typeface="Open Sans" panose="020B0606030504020204" pitchFamily="34" charset="0"/>
              </a:rPr>
              <a:t>Nucleic</a:t>
            </a:r>
            <a:r>
              <a:rPr lang="fr-CA" dirty="0">
                <a:solidFill>
                  <a:srgbClr val="000000"/>
                </a:solidFill>
                <a:latin typeface="Open Sans" panose="020B0606030504020204" pitchFamily="34" charset="0"/>
              </a:rPr>
              <a:t>-Acid, RT-PCR, RT-</a:t>
            </a:r>
            <a:r>
              <a:rPr lang="fr-CA" dirty="0" err="1">
                <a:solidFill>
                  <a:srgbClr val="000000"/>
                </a:solidFill>
                <a:latin typeface="Open Sans" panose="020B0606030504020204" pitchFamily="34" charset="0"/>
              </a:rPr>
              <a:t>Lamp</a:t>
            </a:r>
            <a:r>
              <a:rPr lang="fr-CA" dirty="0">
                <a:solidFill>
                  <a:srgbClr val="000000"/>
                </a:solidFill>
                <a:latin typeface="Open Sans" panose="020B0606030504020204" pitchFamily="34" charset="0"/>
              </a:rPr>
              <a:t> or TMA test)</a:t>
            </a:r>
            <a:endParaRPr lang="fr-CA" b="0" i="0" dirty="0">
              <a:solidFill>
                <a:srgbClr val="000000"/>
              </a:solidFill>
              <a:effectLst/>
              <a:latin typeface="Open Sans" panose="020B0606030504020204" pitchFamily="34" charset="0"/>
            </a:endParaRPr>
          </a:p>
          <a:p>
            <a:pPr lvl="2"/>
            <a:r>
              <a:rPr lang="en-US" b="0" i="0" dirty="0">
                <a:solidFill>
                  <a:srgbClr val="000000"/>
                </a:solidFill>
                <a:effectLst/>
                <a:latin typeface="Open Sans" panose="020B0606030504020204" pitchFamily="34" charset="0"/>
              </a:rPr>
              <a:t>The test must be taken a maximum of 1 day before the first scheduled departure time in the flight itinerary</a:t>
            </a:r>
          </a:p>
        </p:txBody>
      </p:sp>
    </p:spTree>
    <p:extLst>
      <p:ext uri="{BB962C8B-B14F-4D97-AF65-F5344CB8AC3E}">
        <p14:creationId xmlns:p14="http://schemas.microsoft.com/office/powerpoint/2010/main" val="166082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90EFBC-D225-4AD2-A832-2A1AF9C597B9}"/>
              </a:ext>
            </a:extLst>
          </p:cNvPr>
          <p:cNvSpPr>
            <a:spLocks noGrp="1"/>
          </p:cNvSpPr>
          <p:nvPr>
            <p:ph type="title"/>
          </p:nvPr>
        </p:nvSpPr>
        <p:spPr/>
        <p:txBody>
          <a:bodyPr/>
          <a:lstStyle/>
          <a:p>
            <a:r>
              <a:rPr lang="fr-CA" dirty="0"/>
              <a:t>Plan for </a:t>
            </a:r>
            <a:r>
              <a:rPr lang="fr-CA" dirty="0" err="1"/>
              <a:t>today</a:t>
            </a:r>
            <a:endParaRPr lang="fr-CA" dirty="0"/>
          </a:p>
        </p:txBody>
      </p:sp>
      <p:sp>
        <p:nvSpPr>
          <p:cNvPr id="3" name="Espace réservé du contenu 2">
            <a:extLst>
              <a:ext uri="{FF2B5EF4-FFF2-40B4-BE49-F238E27FC236}">
                <a16:creationId xmlns:a16="http://schemas.microsoft.com/office/drawing/2014/main" id="{6F69E02F-DEDE-44C0-A60C-101404BA49C3}"/>
              </a:ext>
            </a:extLst>
          </p:cNvPr>
          <p:cNvSpPr>
            <a:spLocks noGrp="1"/>
          </p:cNvSpPr>
          <p:nvPr>
            <p:ph idx="1"/>
          </p:nvPr>
        </p:nvSpPr>
        <p:spPr/>
        <p:txBody>
          <a:bodyPr/>
          <a:lstStyle/>
          <a:p>
            <a:r>
              <a:rPr lang="fr-CA" dirty="0" err="1"/>
              <a:t>Getting</a:t>
            </a:r>
            <a:r>
              <a:rPr lang="fr-CA" dirty="0"/>
              <a:t> to know one </a:t>
            </a:r>
            <a:r>
              <a:rPr lang="fr-CA" dirty="0" err="1"/>
              <a:t>another</a:t>
            </a:r>
            <a:endParaRPr lang="fr-CA" dirty="0"/>
          </a:p>
          <a:p>
            <a:r>
              <a:rPr lang="fr-CA" dirty="0" err="1"/>
              <a:t>Review</a:t>
            </a:r>
            <a:r>
              <a:rPr lang="fr-CA" dirty="0"/>
              <a:t> of the course’ </a:t>
            </a:r>
            <a:r>
              <a:rPr lang="fr-CA" dirty="0" err="1"/>
              <a:t>requirements</a:t>
            </a:r>
            <a:endParaRPr lang="fr-CA" dirty="0"/>
          </a:p>
          <a:p>
            <a:r>
              <a:rPr lang="fr-CA" dirty="0" err="1"/>
              <a:t>Logistics</a:t>
            </a:r>
            <a:r>
              <a:rPr lang="fr-CA" dirty="0"/>
              <a:t> information</a:t>
            </a:r>
          </a:p>
        </p:txBody>
      </p:sp>
    </p:spTree>
    <p:extLst>
      <p:ext uri="{BB962C8B-B14F-4D97-AF65-F5344CB8AC3E}">
        <p14:creationId xmlns:p14="http://schemas.microsoft.com/office/powerpoint/2010/main" val="20198589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Entry </a:t>
            </a:r>
            <a:r>
              <a:rPr lang="fr-CA" dirty="0" err="1"/>
              <a:t>requirements</a:t>
            </a:r>
            <a:r>
              <a:rPr lang="fr-CA" dirty="0"/>
              <a:t> to the US</a:t>
            </a:r>
            <a:endParaRPr dirty="0"/>
          </a:p>
        </p:txBody>
      </p:sp>
      <p:sp>
        <p:nvSpPr>
          <p:cNvPr id="5" name="Espace réservé du contenu 2"/>
          <p:cNvSpPr>
            <a:spLocks noGrp="1"/>
          </p:cNvSpPr>
          <p:nvPr>
            <p:ph idx="1"/>
          </p:nvPr>
        </p:nvSpPr>
        <p:spPr bwMode="auto"/>
        <p:txBody>
          <a:bodyPr>
            <a:normAutofit fontScale="92500" lnSpcReduction="10000"/>
          </a:bodyPr>
          <a:lstStyle/>
          <a:p>
            <a:r>
              <a:rPr lang="fr-CA" dirty="0"/>
              <a:t>Rules for </a:t>
            </a:r>
            <a:r>
              <a:rPr lang="fr-CA" dirty="0">
                <a:solidFill>
                  <a:srgbClr val="0070C0"/>
                </a:solidFill>
              </a:rPr>
              <a:t>land </a:t>
            </a:r>
            <a:r>
              <a:rPr lang="fr-CA" dirty="0" err="1">
                <a:solidFill>
                  <a:srgbClr val="0070C0"/>
                </a:solidFill>
              </a:rPr>
              <a:t>travellers</a:t>
            </a:r>
            <a:r>
              <a:rPr lang="fr-CA" dirty="0">
                <a:solidFill>
                  <a:srgbClr val="0070C0"/>
                </a:solidFill>
              </a:rPr>
              <a:t> </a:t>
            </a:r>
            <a:r>
              <a:rPr lang="fr-CA" dirty="0"/>
              <a:t>as of March 30, 2022</a:t>
            </a:r>
          </a:p>
          <a:p>
            <a:pPr lvl="1"/>
            <a:r>
              <a:rPr lang="en-US" dirty="0"/>
              <a:t>Non-U.S. individuals traveling to the United States via land ports of entry or ferry terminals, whether for essential or non-essential reasons, must:</a:t>
            </a:r>
          </a:p>
          <a:p>
            <a:pPr lvl="2"/>
            <a:r>
              <a:rPr lang="en-US" dirty="0"/>
              <a:t>verbally attest to their COVID-19 vaccination status;</a:t>
            </a:r>
          </a:p>
          <a:p>
            <a:pPr lvl="2"/>
            <a:r>
              <a:rPr lang="en-US" dirty="0"/>
              <a:t>provide proof of a CDC-approved COVID-19 vaccination (QR Code);</a:t>
            </a:r>
          </a:p>
          <a:p>
            <a:pPr lvl="2"/>
            <a:r>
              <a:rPr lang="en-US" dirty="0"/>
              <a:t>present valid passport</a:t>
            </a:r>
          </a:p>
          <a:p>
            <a:r>
              <a:rPr lang="en-US" dirty="0"/>
              <a:t>COVID-19 testing is not required for entry via a land or ferry port of entry.</a:t>
            </a:r>
            <a:endParaRPr lang="en-US" b="0" i="0" dirty="0">
              <a:solidFill>
                <a:srgbClr val="000000"/>
              </a:solidFill>
              <a:effectLst/>
              <a:latin typeface="Open Sans" panose="020B0606030504020204" pitchFamily="34" charset="0"/>
            </a:endParaRPr>
          </a:p>
        </p:txBody>
      </p:sp>
    </p:spTree>
    <p:extLst>
      <p:ext uri="{BB962C8B-B14F-4D97-AF65-F5344CB8AC3E}">
        <p14:creationId xmlns:p14="http://schemas.microsoft.com/office/powerpoint/2010/main" val="31396673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Entry </a:t>
            </a:r>
            <a:r>
              <a:rPr lang="fr-CA" dirty="0" err="1"/>
              <a:t>requirements</a:t>
            </a:r>
            <a:r>
              <a:rPr lang="fr-CA" dirty="0"/>
              <a:t> to Canada</a:t>
            </a:r>
            <a:endParaRPr dirty="0"/>
          </a:p>
        </p:txBody>
      </p:sp>
      <p:sp>
        <p:nvSpPr>
          <p:cNvPr id="5" name="Espace réservé du contenu 2"/>
          <p:cNvSpPr>
            <a:spLocks noGrp="1"/>
          </p:cNvSpPr>
          <p:nvPr>
            <p:ph idx="1"/>
          </p:nvPr>
        </p:nvSpPr>
        <p:spPr bwMode="auto"/>
        <p:txBody>
          <a:bodyPr>
            <a:normAutofit/>
          </a:bodyPr>
          <a:lstStyle/>
          <a:p>
            <a:r>
              <a:rPr lang="fr-CA" dirty="0"/>
              <a:t>Rules for </a:t>
            </a:r>
            <a:r>
              <a:rPr lang="fr-CA" dirty="0" err="1">
                <a:solidFill>
                  <a:srgbClr val="0070C0"/>
                </a:solidFill>
              </a:rPr>
              <a:t>airplane</a:t>
            </a:r>
            <a:r>
              <a:rPr lang="fr-CA" dirty="0">
                <a:solidFill>
                  <a:srgbClr val="0070C0"/>
                </a:solidFill>
              </a:rPr>
              <a:t> + land </a:t>
            </a:r>
            <a:r>
              <a:rPr lang="fr-CA" dirty="0" err="1">
                <a:solidFill>
                  <a:srgbClr val="0070C0"/>
                </a:solidFill>
              </a:rPr>
              <a:t>travellers</a:t>
            </a:r>
            <a:r>
              <a:rPr lang="fr-CA" dirty="0"/>
              <a:t> as of March 30, 2022</a:t>
            </a:r>
          </a:p>
          <a:p>
            <a:pPr lvl="1"/>
            <a:r>
              <a:rPr lang="fr-CA" dirty="0" err="1"/>
              <a:t>Mandatory</a:t>
            </a:r>
            <a:r>
              <a:rPr lang="fr-CA" dirty="0"/>
              <a:t> proof of vaccination</a:t>
            </a:r>
          </a:p>
          <a:p>
            <a:pPr lvl="1"/>
            <a:r>
              <a:rPr lang="fr-CA" dirty="0" err="1">
                <a:hlinkClick r:id="rId3"/>
              </a:rPr>
              <a:t>ArriveCan</a:t>
            </a:r>
            <a:r>
              <a:rPr lang="fr-CA" dirty="0"/>
              <a:t> </a:t>
            </a:r>
            <a:r>
              <a:rPr lang="fr-CA" dirty="0" err="1"/>
              <a:t>is</a:t>
            </a:r>
            <a:r>
              <a:rPr lang="fr-CA" dirty="0"/>
              <a:t> </a:t>
            </a:r>
            <a:r>
              <a:rPr lang="fr-CA" dirty="0" err="1"/>
              <a:t>mandatory</a:t>
            </a:r>
            <a:endParaRPr lang="fr-CA" dirty="0"/>
          </a:p>
        </p:txBody>
      </p:sp>
    </p:spTree>
    <p:extLst>
      <p:ext uri="{BB962C8B-B14F-4D97-AF65-F5344CB8AC3E}">
        <p14:creationId xmlns:p14="http://schemas.microsoft.com/office/powerpoint/2010/main" val="2068123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err="1"/>
              <a:t>Health</a:t>
            </a:r>
            <a:endParaRPr dirty="0"/>
          </a:p>
        </p:txBody>
      </p:sp>
      <p:sp>
        <p:nvSpPr>
          <p:cNvPr id="5" name="Espace réservé du contenu 2"/>
          <p:cNvSpPr>
            <a:spLocks noGrp="1"/>
          </p:cNvSpPr>
          <p:nvPr>
            <p:ph idx="1"/>
          </p:nvPr>
        </p:nvSpPr>
        <p:spPr bwMode="auto">
          <a:xfrm>
            <a:off x="838200" y="2763318"/>
            <a:ext cx="5401816" cy="2854533"/>
          </a:xfrm>
        </p:spPr>
        <p:txBody>
          <a:bodyPr>
            <a:normAutofit fontScale="85000" lnSpcReduction="20000"/>
          </a:bodyPr>
          <a:lstStyle/>
          <a:p>
            <a:r>
              <a:rPr lang="en-CA" sz="2800" dirty="0"/>
              <a:t>Check whether other vaccines are recommended in your case</a:t>
            </a:r>
          </a:p>
          <a:p>
            <a:r>
              <a:rPr lang="en-CA" sz="2800" dirty="0"/>
              <a:t>You can consult a health care provider or visit a travel health clinic before travelling</a:t>
            </a:r>
          </a:p>
          <a:p>
            <a:r>
              <a:rPr lang="en-CA" dirty="0"/>
              <a:t>Masks may be mandatory in certain places</a:t>
            </a:r>
          </a:p>
          <a:p>
            <a:r>
              <a:rPr lang="en-CA" dirty="0"/>
              <a:t>Tap water is usually drinkable in DC and NYC</a:t>
            </a:r>
            <a:endParaRPr lang="en-US" dirty="0"/>
          </a:p>
        </p:txBody>
      </p:sp>
      <p:pic>
        <p:nvPicPr>
          <p:cNvPr id="3" name="Image 2">
            <a:extLst>
              <a:ext uri="{FF2B5EF4-FFF2-40B4-BE49-F238E27FC236}">
                <a16:creationId xmlns:a16="http://schemas.microsoft.com/office/drawing/2014/main" id="{2C28F293-CDDE-405C-A277-F56C08A8175B}"/>
              </a:ext>
            </a:extLst>
          </p:cNvPr>
          <p:cNvPicPr>
            <a:picLocks noChangeAspect="1"/>
          </p:cNvPicPr>
          <p:nvPr/>
        </p:nvPicPr>
        <p:blipFill>
          <a:blip r:embed="rId3"/>
          <a:stretch>
            <a:fillRect/>
          </a:stretch>
        </p:blipFill>
        <p:spPr>
          <a:xfrm>
            <a:off x="6077541" y="1988840"/>
            <a:ext cx="5672105" cy="3731231"/>
          </a:xfrm>
          <a:prstGeom prst="rect">
            <a:avLst/>
          </a:prstGeom>
        </p:spPr>
      </p:pic>
      <p:sp>
        <p:nvSpPr>
          <p:cNvPr id="6" name="ZoneTexte 5">
            <a:extLst>
              <a:ext uri="{FF2B5EF4-FFF2-40B4-BE49-F238E27FC236}">
                <a16:creationId xmlns:a16="http://schemas.microsoft.com/office/drawing/2014/main" id="{D12480AD-B129-4397-81F1-0CBE50672CDF}"/>
              </a:ext>
            </a:extLst>
          </p:cNvPr>
          <p:cNvSpPr txBox="1"/>
          <p:nvPr/>
        </p:nvSpPr>
        <p:spPr>
          <a:xfrm>
            <a:off x="6077542" y="5822291"/>
            <a:ext cx="3744416" cy="307777"/>
          </a:xfrm>
          <a:prstGeom prst="rect">
            <a:avLst/>
          </a:prstGeom>
          <a:noFill/>
        </p:spPr>
        <p:txBody>
          <a:bodyPr wrap="square" rtlCol="0">
            <a:spAutoFit/>
          </a:bodyPr>
          <a:lstStyle/>
          <a:p>
            <a:r>
              <a:rPr lang="en-CA" sz="1400" dirty="0"/>
              <a:t>https://travel.gc.ca/destinations/united-states</a:t>
            </a:r>
            <a:endParaRPr lang="fr-CA" sz="1400" dirty="0"/>
          </a:p>
        </p:txBody>
      </p:sp>
    </p:spTree>
    <p:extLst>
      <p:ext uri="{BB962C8B-B14F-4D97-AF65-F5344CB8AC3E}">
        <p14:creationId xmlns:p14="http://schemas.microsoft.com/office/powerpoint/2010/main" val="35837871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Hotels</a:t>
            </a:r>
            <a:endParaRPr dirty="0"/>
          </a:p>
        </p:txBody>
      </p:sp>
      <p:sp>
        <p:nvSpPr>
          <p:cNvPr id="5" name="Espace réservé du contenu 2"/>
          <p:cNvSpPr>
            <a:spLocks noGrp="1"/>
          </p:cNvSpPr>
          <p:nvPr>
            <p:ph idx="1"/>
          </p:nvPr>
        </p:nvSpPr>
        <p:spPr bwMode="auto">
          <a:xfrm>
            <a:off x="838200" y="2763319"/>
            <a:ext cx="4414736" cy="665682"/>
          </a:xfrm>
        </p:spPr>
        <p:txBody>
          <a:bodyPr>
            <a:normAutofit fontScale="70000" lnSpcReduction="20000"/>
          </a:bodyPr>
          <a:lstStyle/>
          <a:p>
            <a:pPr>
              <a:defRPr/>
            </a:pPr>
            <a:r>
              <a:rPr lang="fr-CA" dirty="0"/>
              <a:t>Double Occupation (2 </a:t>
            </a:r>
            <a:r>
              <a:rPr lang="fr-CA" dirty="0" err="1"/>
              <a:t>beds</a:t>
            </a:r>
            <a:r>
              <a:rPr lang="fr-CA" dirty="0"/>
              <a:t>)</a:t>
            </a:r>
            <a:endParaRPr dirty="0"/>
          </a:p>
          <a:p>
            <a:pPr>
              <a:defRPr/>
            </a:pPr>
            <a:r>
              <a:rPr lang="fr-CA" dirty="0"/>
              <a:t>Wifi </a:t>
            </a:r>
            <a:r>
              <a:rPr lang="fr-CA" dirty="0" err="1"/>
              <a:t>included</a:t>
            </a:r>
            <a:endParaRPr dirty="0"/>
          </a:p>
        </p:txBody>
      </p:sp>
      <p:pic>
        <p:nvPicPr>
          <p:cNvPr id="6" name="Picture 2" descr="ARC HOTEL Washington DC, Georgetown (C̶$̶1̶7̶2̶) C$99 - UPDATED 2021  Prices, Reviews &amp;amp; Photos - Tripadvisor"/>
          <p:cNvPicPr>
            <a:picLocks noChangeAspect="1" noChangeArrowheads="1"/>
          </p:cNvPicPr>
          <p:nvPr/>
        </p:nvPicPr>
        <p:blipFill>
          <a:blip r:embed="rId3"/>
          <a:stretch/>
        </p:blipFill>
        <p:spPr bwMode="auto">
          <a:xfrm>
            <a:off x="857251" y="3633442"/>
            <a:ext cx="3187700" cy="2127065"/>
          </a:xfrm>
          <a:prstGeom prst="rect">
            <a:avLst/>
          </a:prstGeom>
          <a:noFill/>
        </p:spPr>
      </p:pic>
      <p:pic>
        <p:nvPicPr>
          <p:cNvPr id="7" name="Picture 4" descr="Arc Hotel Washington DC, Georgetown-Washington D.C. Updated 2021 Price &amp;amp;  Reviews | Trip.com"/>
          <p:cNvPicPr>
            <a:picLocks noChangeAspect="1" noChangeArrowheads="1"/>
          </p:cNvPicPr>
          <p:nvPr/>
        </p:nvPicPr>
        <p:blipFill>
          <a:blip r:embed="rId4"/>
          <a:stretch/>
        </p:blipFill>
        <p:spPr bwMode="auto">
          <a:xfrm>
            <a:off x="3091030" y="4299124"/>
            <a:ext cx="2839530" cy="2127066"/>
          </a:xfrm>
          <a:prstGeom prst="rect">
            <a:avLst/>
          </a:prstGeom>
          <a:noFill/>
        </p:spPr>
      </p:pic>
      <p:pic>
        <p:nvPicPr>
          <p:cNvPr id="8" name="Picture 8" descr="Pod 39 Expert Review | Fodor&amp;#39;s Travel"/>
          <p:cNvPicPr>
            <a:picLocks noChangeAspect="1" noChangeArrowheads="1"/>
          </p:cNvPicPr>
          <p:nvPr/>
        </p:nvPicPr>
        <p:blipFill>
          <a:blip r:embed="rId5"/>
          <a:stretch/>
        </p:blipFill>
        <p:spPr bwMode="auto">
          <a:xfrm>
            <a:off x="6939066" y="3633442"/>
            <a:ext cx="3341823" cy="2218979"/>
          </a:xfrm>
          <a:prstGeom prst="rect">
            <a:avLst/>
          </a:prstGeom>
          <a:noFill/>
        </p:spPr>
      </p:pic>
      <p:pic>
        <p:nvPicPr>
          <p:cNvPr id="9" name="Picture 6" descr="Pod 39 - Our Rooms"/>
          <p:cNvPicPr>
            <a:picLocks noChangeAspect="1" noChangeArrowheads="1"/>
          </p:cNvPicPr>
          <p:nvPr/>
        </p:nvPicPr>
        <p:blipFill>
          <a:blip r:embed="rId6"/>
          <a:stretch/>
        </p:blipFill>
        <p:spPr bwMode="auto">
          <a:xfrm>
            <a:off x="9069183" y="4497925"/>
            <a:ext cx="2265566" cy="1959408"/>
          </a:xfrm>
          <a:prstGeom prst="rect">
            <a:avLst/>
          </a:prstGeom>
          <a:noFill/>
        </p:spPr>
      </p:pic>
      <p:sp>
        <p:nvSpPr>
          <p:cNvPr id="10" name="ZoneTexte 3"/>
          <p:cNvSpPr txBox="1"/>
          <p:nvPr/>
        </p:nvSpPr>
        <p:spPr bwMode="auto">
          <a:xfrm>
            <a:off x="857251" y="5852421"/>
            <a:ext cx="3677056" cy="830997"/>
          </a:xfrm>
          <a:prstGeom prst="rect">
            <a:avLst/>
          </a:prstGeom>
          <a:noFill/>
        </p:spPr>
        <p:txBody>
          <a:bodyPr wrap="square" rtlCol="0">
            <a:spAutoFit/>
          </a:bodyPr>
          <a:lstStyle/>
          <a:p>
            <a:pPr>
              <a:defRPr/>
            </a:pPr>
            <a:r>
              <a:rPr lang="fr-CA" dirty="0"/>
              <a:t>ARC Hotel DC</a:t>
            </a:r>
          </a:p>
          <a:p>
            <a:pPr>
              <a:defRPr/>
            </a:pPr>
            <a:r>
              <a:rPr lang="fr-CA" dirty="0"/>
              <a:t>4 </a:t>
            </a:r>
            <a:r>
              <a:rPr lang="fr-CA" dirty="0" err="1"/>
              <a:t>nights</a:t>
            </a:r>
            <a:endParaRPr lang="fr-CA" dirty="0"/>
          </a:p>
          <a:p>
            <a:pPr>
              <a:defRPr/>
            </a:pPr>
            <a:r>
              <a:rPr lang="en-US" sz="1200" dirty="0"/>
              <a:t>824 New Hampshire Ave NW, Washington, DC 20037</a:t>
            </a:r>
            <a:endParaRPr sz="1200" dirty="0"/>
          </a:p>
        </p:txBody>
      </p:sp>
      <p:sp>
        <p:nvSpPr>
          <p:cNvPr id="11" name="ZoneTexte 8"/>
          <p:cNvSpPr txBox="1"/>
          <p:nvPr/>
        </p:nvSpPr>
        <p:spPr bwMode="auto">
          <a:xfrm>
            <a:off x="6939066" y="5874827"/>
            <a:ext cx="3677056" cy="861774"/>
          </a:xfrm>
          <a:prstGeom prst="rect">
            <a:avLst/>
          </a:prstGeom>
          <a:noFill/>
        </p:spPr>
        <p:txBody>
          <a:bodyPr wrap="square" rtlCol="0">
            <a:spAutoFit/>
          </a:bodyPr>
          <a:lstStyle/>
          <a:p>
            <a:pPr>
              <a:defRPr/>
            </a:pPr>
            <a:r>
              <a:rPr lang="fr-CA" dirty="0" err="1"/>
              <a:t>Pod</a:t>
            </a:r>
            <a:r>
              <a:rPr lang="fr-CA" dirty="0"/>
              <a:t> 39 NYC</a:t>
            </a:r>
          </a:p>
          <a:p>
            <a:pPr>
              <a:defRPr/>
            </a:pPr>
            <a:r>
              <a:rPr lang="fr-CA" dirty="0"/>
              <a:t>6 </a:t>
            </a:r>
            <a:r>
              <a:rPr lang="fr-CA" dirty="0" err="1"/>
              <a:t>nights</a:t>
            </a:r>
            <a:endParaRPr lang="fr-CA" dirty="0"/>
          </a:p>
          <a:p>
            <a:pPr>
              <a:defRPr/>
            </a:pPr>
            <a:r>
              <a:rPr lang="en-US" sz="1400" dirty="0"/>
              <a:t>145 E 39th St, New York, NY 10016</a:t>
            </a:r>
            <a:endParaRPr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Campus USA </a:t>
            </a:r>
            <a:r>
              <a:rPr lang="fr-CA" dirty="0" err="1"/>
              <a:t>Booklet</a:t>
            </a:r>
            <a:endParaRPr dirty="0"/>
          </a:p>
        </p:txBody>
      </p:sp>
      <p:sp>
        <p:nvSpPr>
          <p:cNvPr id="5" name="Espace réservé du contenu 2"/>
          <p:cNvSpPr>
            <a:spLocks noGrp="1"/>
          </p:cNvSpPr>
          <p:nvPr>
            <p:ph idx="1"/>
          </p:nvPr>
        </p:nvSpPr>
        <p:spPr bwMode="auto"/>
        <p:txBody>
          <a:bodyPr>
            <a:normAutofit/>
          </a:bodyPr>
          <a:lstStyle/>
          <a:p>
            <a:r>
              <a:rPr lang="en-CA" sz="2000" dirty="0"/>
              <a:t>We will be sending a booklet introducing the program and the group to the companies that we will be visiting.</a:t>
            </a:r>
          </a:p>
        </p:txBody>
      </p:sp>
      <p:sp>
        <p:nvSpPr>
          <p:cNvPr id="6" name="Rectangle 5">
            <a:extLst>
              <a:ext uri="{FF2B5EF4-FFF2-40B4-BE49-F238E27FC236}">
                <a16:creationId xmlns:a16="http://schemas.microsoft.com/office/drawing/2014/main" id="{14D59EDD-6549-4189-9D37-0D84B255AB48}"/>
              </a:ext>
            </a:extLst>
          </p:cNvPr>
          <p:cNvSpPr/>
          <p:nvPr/>
        </p:nvSpPr>
        <p:spPr>
          <a:xfrm>
            <a:off x="1195558" y="4401246"/>
            <a:ext cx="4433990" cy="2215356"/>
          </a:xfrm>
          <a:prstGeom prst="rect">
            <a:avLst/>
          </a:prstGeom>
          <a:noFill/>
          <a:ln w="762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7" name="Picture 2" descr="Résultat de recherche d'images pour &quot;photo professionnelle&quot;&quot;">
            <a:extLst>
              <a:ext uri="{FF2B5EF4-FFF2-40B4-BE49-F238E27FC236}">
                <a16:creationId xmlns:a16="http://schemas.microsoft.com/office/drawing/2014/main" id="{E57A2B44-9220-4593-A402-20274BBF8B3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06938" y="4753588"/>
            <a:ext cx="2081854" cy="15106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Résultat de recherche d'images pour &quot;profesional picture&quot;&quot;">
            <a:extLst>
              <a:ext uri="{FF2B5EF4-FFF2-40B4-BE49-F238E27FC236}">
                <a16:creationId xmlns:a16="http://schemas.microsoft.com/office/drawing/2014/main" id="{D4309673-B440-41A5-98A0-84EFAA703C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88792" y="4753588"/>
            <a:ext cx="2181183" cy="1510671"/>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16" descr="Group of Men in Bar    Stock Photo - Premium Rights-Managed, Artist: Pierre Tremblay, Code: 700-00017531">
            <a:extLst>
              <a:ext uri="{FF2B5EF4-FFF2-40B4-BE49-F238E27FC236}">
                <a16:creationId xmlns:a16="http://schemas.microsoft.com/office/drawing/2014/main" id="{C24CA40C-808C-4429-B6BC-9ED02DBA95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22630" y="4532175"/>
            <a:ext cx="1395563" cy="198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18" descr="cheesy guy.jpg">
            <a:extLst>
              <a:ext uri="{FF2B5EF4-FFF2-40B4-BE49-F238E27FC236}">
                <a16:creationId xmlns:a16="http://schemas.microsoft.com/office/drawing/2014/main" id="{B65F7361-768C-4D05-9C40-1B492B64C2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8281" y="4503719"/>
            <a:ext cx="1980799" cy="1980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B99AACA9-1E30-445D-AAAC-A862212F99CF}"/>
              </a:ext>
            </a:extLst>
          </p:cNvPr>
          <p:cNvSpPr/>
          <p:nvPr/>
        </p:nvSpPr>
        <p:spPr>
          <a:xfrm>
            <a:off x="6562454" y="4379964"/>
            <a:ext cx="4096714" cy="2285222"/>
          </a:xfrm>
          <a:prstGeom prst="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2" name="Connecteur droit 11">
            <a:extLst>
              <a:ext uri="{FF2B5EF4-FFF2-40B4-BE49-F238E27FC236}">
                <a16:creationId xmlns:a16="http://schemas.microsoft.com/office/drawing/2014/main" id="{26F785C5-6C5B-4ABF-AD25-1AD6A4BFBF09}"/>
              </a:ext>
            </a:extLst>
          </p:cNvPr>
          <p:cNvCxnSpPr>
            <a:cxnSpLocks/>
          </p:cNvCxnSpPr>
          <p:nvPr/>
        </p:nvCxnSpPr>
        <p:spPr>
          <a:xfrm flipV="1">
            <a:off x="6562454" y="4401247"/>
            <a:ext cx="4056778" cy="226393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78538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Budget</a:t>
            </a:r>
            <a:endParaRPr dirty="0"/>
          </a:p>
        </p:txBody>
      </p:sp>
      <p:graphicFrame>
        <p:nvGraphicFramePr>
          <p:cNvPr id="5" name="Espace réservé du contenu 3"/>
          <p:cNvGraphicFramePr>
            <a:graphicFrameLocks/>
          </p:cNvGraphicFramePr>
          <p:nvPr/>
        </p:nvGraphicFramePr>
        <p:xfrm>
          <a:off x="838200" y="2357391"/>
          <a:ext cx="6876490" cy="2124677"/>
        </p:xfrm>
        <a:graphic>
          <a:graphicData uri="http://schemas.openxmlformats.org/drawingml/2006/table">
            <a:tbl>
              <a:tblPr firstRow="1" bandRow="1"/>
              <a:tblGrid>
                <a:gridCol w="3438245">
                  <a:extLst>
                    <a:ext uri="{9D8B030D-6E8A-4147-A177-3AD203B41FA5}">
                      <a16:colId xmlns:a16="http://schemas.microsoft.com/office/drawing/2014/main" val="20000"/>
                    </a:ext>
                  </a:extLst>
                </a:gridCol>
                <a:gridCol w="3438245">
                  <a:extLst>
                    <a:ext uri="{9D8B030D-6E8A-4147-A177-3AD203B41FA5}">
                      <a16:colId xmlns:a16="http://schemas.microsoft.com/office/drawing/2014/main" val="20001"/>
                    </a:ext>
                  </a:extLst>
                </a:gridCol>
              </a:tblGrid>
              <a:tr h="488979">
                <a:tc gridSpan="2">
                  <a:txBody>
                    <a:bodyPr/>
                    <a:lstStyle/>
                    <a:p>
                      <a:pPr>
                        <a:defRPr/>
                      </a:pPr>
                      <a:r>
                        <a:rPr lang="en-CA" sz="1600" dirty="0"/>
                        <a:t>To be paid to HEC Montréal</a:t>
                      </a:r>
                      <a:endParaRPr dirty="0"/>
                    </a:p>
                  </a:txBody>
                  <a:tcPr/>
                </a:tc>
                <a:tc hMerge="1">
                  <a:txBody>
                    <a:bodyPr/>
                    <a:lstStyle/>
                    <a:p>
                      <a:endParaRPr/>
                    </a:p>
                  </a:txBody>
                  <a:tcPr/>
                </a:tc>
                <a:extLst>
                  <a:ext uri="{0D108BD9-81ED-4DB2-BD59-A6C34878D82A}">
                    <a16:rowId xmlns:a16="http://schemas.microsoft.com/office/drawing/2014/main" val="10000"/>
                  </a:ext>
                </a:extLst>
              </a:tr>
              <a:tr h="400104">
                <a:tc>
                  <a:txBody>
                    <a:bodyPr/>
                    <a:lstStyle/>
                    <a:p>
                      <a:pPr>
                        <a:defRPr/>
                      </a:pPr>
                      <a:r>
                        <a:rPr lang="en-CA" sz="1600" dirty="0"/>
                        <a:t>Institutional fees (HEC </a:t>
                      </a:r>
                      <a:r>
                        <a:rPr lang="en-CA" sz="1600" dirty="0" err="1"/>
                        <a:t>en</a:t>
                      </a:r>
                      <a:r>
                        <a:rPr lang="en-CA" sz="1600" dirty="0"/>
                        <a:t> </a:t>
                      </a:r>
                      <a:r>
                        <a:rPr lang="en-CA" sz="1600" dirty="0" err="1"/>
                        <a:t>ligne</a:t>
                      </a:r>
                      <a:r>
                        <a:rPr lang="en-CA" sz="1600" dirty="0"/>
                        <a:t>)</a:t>
                      </a:r>
                      <a:endParaRPr lang="fr-CA" sz="1600" dirty="0"/>
                    </a:p>
                  </a:txBody>
                  <a:tcPr/>
                </a:tc>
                <a:tc>
                  <a:txBody>
                    <a:bodyPr/>
                    <a:lstStyle/>
                    <a:p>
                      <a:pPr>
                        <a:defRPr/>
                      </a:pPr>
                      <a:r>
                        <a:rPr lang="en-CA" sz="1600"/>
                        <a:t>234 $</a:t>
                      </a:r>
                      <a:endParaRPr lang="fr-CA" sz="1600"/>
                    </a:p>
                  </a:txBody>
                  <a:tcPr/>
                </a:tc>
                <a:extLst>
                  <a:ext uri="{0D108BD9-81ED-4DB2-BD59-A6C34878D82A}">
                    <a16:rowId xmlns:a16="http://schemas.microsoft.com/office/drawing/2014/main" val="10001"/>
                  </a:ext>
                </a:extLst>
              </a:tr>
              <a:tr h="885636">
                <a:tc>
                  <a:txBody>
                    <a:bodyPr/>
                    <a:lstStyle/>
                    <a:p>
                      <a:pPr>
                        <a:defRPr/>
                      </a:pPr>
                      <a:r>
                        <a:rPr lang="en-CA" sz="1600" dirty="0"/>
                        <a:t>Travel fees (activities, train ticket, hotels, two meals)</a:t>
                      </a:r>
                      <a:endParaRPr lang="fr-CA" sz="1600" dirty="0"/>
                    </a:p>
                  </a:txBody>
                  <a:tcPr/>
                </a:tc>
                <a:tc>
                  <a:txBody>
                    <a:bodyPr/>
                    <a:lstStyle/>
                    <a:p>
                      <a:pPr>
                        <a:defRPr/>
                      </a:pPr>
                      <a:r>
                        <a:rPr lang="en-CA" sz="1600" dirty="0">
                          <a:solidFill>
                            <a:schemeClr val="tx1"/>
                          </a:solidFill>
                        </a:rPr>
                        <a:t>1600 – 1800 $</a:t>
                      </a:r>
                      <a:endParaRPr lang="fr-CA" sz="1600" dirty="0">
                        <a:solidFill>
                          <a:schemeClr val="tx1"/>
                        </a:solidFill>
                      </a:endParaRPr>
                    </a:p>
                  </a:txBody>
                  <a:tcPr/>
                </a:tc>
                <a:extLst>
                  <a:ext uri="{0D108BD9-81ED-4DB2-BD59-A6C34878D82A}">
                    <a16:rowId xmlns:a16="http://schemas.microsoft.com/office/drawing/2014/main" val="10002"/>
                  </a:ext>
                </a:extLst>
              </a:tr>
              <a:tr h="349958">
                <a:tc>
                  <a:txBody>
                    <a:bodyPr/>
                    <a:lstStyle/>
                    <a:p>
                      <a:pPr>
                        <a:defRPr/>
                      </a:pPr>
                      <a:r>
                        <a:rPr lang="en-CA" sz="1600" b="1"/>
                        <a:t>TOTAL</a:t>
                      </a:r>
                      <a:endParaRPr lang="fr-CA" sz="1600" b="1"/>
                    </a:p>
                  </a:txBody>
                  <a:tcPr/>
                </a:tc>
                <a:tc>
                  <a:txBody>
                    <a:bodyPr/>
                    <a:lstStyle/>
                    <a:p>
                      <a:pPr>
                        <a:defRPr/>
                      </a:pPr>
                      <a:r>
                        <a:rPr lang="en-CA" sz="1600" b="1" dirty="0">
                          <a:solidFill>
                            <a:schemeClr val="tx1"/>
                          </a:solidFill>
                        </a:rPr>
                        <a:t>1834 – 2034 $</a:t>
                      </a:r>
                      <a:endParaRPr lang="fr-CA" sz="1600" b="1" dirty="0">
                        <a:solidFill>
                          <a:schemeClr val="tx1"/>
                        </a:solidFill>
                      </a:endParaRPr>
                    </a:p>
                  </a:txBody>
                  <a:tcPr/>
                </a:tc>
                <a:extLst>
                  <a:ext uri="{0D108BD9-81ED-4DB2-BD59-A6C34878D82A}">
                    <a16:rowId xmlns:a16="http://schemas.microsoft.com/office/drawing/2014/main" val="10003"/>
                  </a:ext>
                </a:extLst>
              </a:tr>
            </a:tbl>
          </a:graphicData>
        </a:graphic>
      </p:graphicFrame>
      <p:sp>
        <p:nvSpPr>
          <p:cNvPr id="2" name="ZoneTexte 1">
            <a:extLst>
              <a:ext uri="{FF2B5EF4-FFF2-40B4-BE49-F238E27FC236}">
                <a16:creationId xmlns:a16="http://schemas.microsoft.com/office/drawing/2014/main" id="{F1060112-DBD8-4394-9377-BAAC7F7539DE}"/>
              </a:ext>
            </a:extLst>
          </p:cNvPr>
          <p:cNvSpPr txBox="1"/>
          <p:nvPr/>
        </p:nvSpPr>
        <p:spPr>
          <a:xfrm>
            <a:off x="8472264" y="3429000"/>
            <a:ext cx="2592288" cy="1477328"/>
          </a:xfrm>
          <a:prstGeom prst="rect">
            <a:avLst/>
          </a:prstGeom>
          <a:noFill/>
        </p:spPr>
        <p:txBody>
          <a:bodyPr wrap="square" rtlCol="0">
            <a:spAutoFit/>
          </a:bodyPr>
          <a:lstStyle/>
          <a:p>
            <a:pPr marL="285750" indent="-285750">
              <a:buFontTx/>
              <a:buChar char="-"/>
            </a:pPr>
            <a:r>
              <a:rPr lang="fr-CA" dirty="0" err="1"/>
              <a:t>Travel</a:t>
            </a:r>
            <a:r>
              <a:rPr lang="fr-CA" dirty="0"/>
              <a:t> </a:t>
            </a:r>
            <a:r>
              <a:rPr lang="fr-CA" dirty="0" err="1"/>
              <a:t>fees</a:t>
            </a:r>
            <a:r>
              <a:rPr lang="fr-CA" dirty="0"/>
              <a:t> </a:t>
            </a:r>
            <a:r>
              <a:rPr lang="fr-CA" dirty="0" err="1"/>
              <a:t>will</a:t>
            </a:r>
            <a:r>
              <a:rPr lang="fr-CA" dirty="0"/>
              <a:t> </a:t>
            </a:r>
            <a:r>
              <a:rPr lang="fr-CA" dirty="0" err="1"/>
              <a:t>be</a:t>
            </a:r>
            <a:r>
              <a:rPr lang="fr-CA" dirty="0"/>
              <a:t> due on May 1st </a:t>
            </a:r>
          </a:p>
          <a:p>
            <a:pPr marL="285750" indent="-285750">
              <a:buFontTx/>
              <a:buChar char="-"/>
            </a:pPr>
            <a:r>
              <a:rPr lang="fr-CA" dirty="0" err="1"/>
              <a:t>Payment</a:t>
            </a:r>
            <a:r>
              <a:rPr lang="fr-CA" dirty="0"/>
              <a:t> </a:t>
            </a:r>
            <a:r>
              <a:rPr lang="fr-CA" dirty="0" err="1"/>
              <a:t>will</a:t>
            </a:r>
            <a:r>
              <a:rPr lang="fr-CA" dirty="0"/>
              <a:t> </a:t>
            </a:r>
            <a:r>
              <a:rPr lang="fr-CA" dirty="0" err="1"/>
              <a:t>be</a:t>
            </a:r>
            <a:r>
              <a:rPr lang="fr-CA" dirty="0"/>
              <a:t> </a:t>
            </a:r>
            <a:r>
              <a:rPr lang="fr-CA" dirty="0" err="1"/>
              <a:t>done</a:t>
            </a:r>
            <a:r>
              <a:rPr lang="fr-CA" dirty="0"/>
              <a:t> by check and in one single </a:t>
            </a:r>
            <a:r>
              <a:rPr lang="fr-CA" dirty="0" err="1"/>
              <a:t>installment</a:t>
            </a:r>
            <a:endParaRPr lang="fr-CA"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CA" dirty="0"/>
              <a:t>Next </a:t>
            </a:r>
            <a:r>
              <a:rPr lang="fr-CA" dirty="0" err="1"/>
              <a:t>steps</a:t>
            </a:r>
            <a:endParaRPr dirty="0"/>
          </a:p>
        </p:txBody>
      </p:sp>
      <p:sp>
        <p:nvSpPr>
          <p:cNvPr id="5" name="Espace réservé du contenu 2"/>
          <p:cNvSpPr>
            <a:spLocks noGrp="1"/>
          </p:cNvSpPr>
          <p:nvPr>
            <p:ph idx="1"/>
          </p:nvPr>
        </p:nvSpPr>
        <p:spPr bwMode="auto"/>
        <p:txBody>
          <a:bodyPr>
            <a:normAutofit/>
          </a:bodyPr>
          <a:lstStyle/>
          <a:p>
            <a:r>
              <a:rPr lang="en-CA" sz="2000" dirty="0"/>
              <a:t>Please send me before </a:t>
            </a:r>
            <a:r>
              <a:rPr lang="en-CA" sz="2000" b="1" u="sng" dirty="0">
                <a:solidFill>
                  <a:srgbClr val="FF0000"/>
                </a:solidFill>
              </a:rPr>
              <a:t>April 8 </a:t>
            </a:r>
            <a:r>
              <a:rPr lang="en-CA" sz="2000" dirty="0"/>
              <a:t>:</a:t>
            </a:r>
          </a:p>
          <a:p>
            <a:pPr lvl="1"/>
            <a:r>
              <a:rPr lang="en-CA" sz="1800" dirty="0"/>
              <a:t>One page CV in English</a:t>
            </a:r>
            <a:endParaRPr lang="fr-CA" sz="1800" dirty="0"/>
          </a:p>
          <a:p>
            <a:pPr lvl="1"/>
            <a:r>
              <a:rPr lang="en-CA" sz="1800" dirty="0"/>
              <a:t>Professional picture</a:t>
            </a:r>
          </a:p>
          <a:p>
            <a:pPr lvl="1"/>
            <a:endParaRPr lang="en-CA" sz="1800" dirty="0"/>
          </a:p>
          <a:p>
            <a:r>
              <a:rPr lang="en-CA" sz="2000" dirty="0"/>
              <a:t>Due on </a:t>
            </a:r>
            <a:r>
              <a:rPr lang="en-CA" sz="2000" b="1" u="sng" dirty="0">
                <a:solidFill>
                  <a:srgbClr val="FF0000"/>
                </a:solidFill>
              </a:rPr>
              <a:t>May 1</a:t>
            </a:r>
            <a:r>
              <a:rPr lang="en-CA" sz="2000" b="1" u="sng" baseline="30000" dirty="0">
                <a:solidFill>
                  <a:srgbClr val="FF0000"/>
                </a:solidFill>
              </a:rPr>
              <a:t>st</a:t>
            </a:r>
            <a:r>
              <a:rPr lang="en-CA" sz="2000" b="1" u="sng" dirty="0">
                <a:solidFill>
                  <a:srgbClr val="FF0000"/>
                </a:solidFill>
              </a:rPr>
              <a:t> </a:t>
            </a:r>
            <a:r>
              <a:rPr lang="en-CA" sz="2000" dirty="0"/>
              <a:t>:</a:t>
            </a:r>
          </a:p>
          <a:p>
            <a:pPr lvl="1"/>
            <a:r>
              <a:rPr lang="fr-CA" sz="1800" dirty="0" err="1"/>
              <a:t>Completed</a:t>
            </a:r>
            <a:r>
              <a:rPr lang="fr-CA" sz="1800" dirty="0"/>
              <a:t> </a:t>
            </a:r>
            <a:r>
              <a:rPr lang="fr-CA" sz="1800" dirty="0" err="1"/>
              <a:t>form</a:t>
            </a:r>
            <a:r>
              <a:rPr lang="fr-CA" sz="1800" dirty="0"/>
              <a:t> (</a:t>
            </a:r>
            <a:r>
              <a:rPr lang="fr-CA" sz="1800" dirty="0" err="1"/>
              <a:t>insurances</a:t>
            </a:r>
            <a:r>
              <a:rPr lang="fr-CA" sz="1800" dirty="0"/>
              <a:t>, </a:t>
            </a:r>
            <a:r>
              <a:rPr lang="fr-CA" sz="1800" dirty="0" err="1"/>
              <a:t>health</a:t>
            </a:r>
            <a:r>
              <a:rPr lang="fr-CA" sz="1800" dirty="0"/>
              <a:t>)</a:t>
            </a:r>
          </a:p>
          <a:p>
            <a:pPr lvl="1"/>
            <a:r>
              <a:rPr lang="fr-CA" sz="1800" dirty="0" err="1"/>
              <a:t>Travel</a:t>
            </a:r>
            <a:r>
              <a:rPr lang="fr-CA" sz="1800" dirty="0"/>
              <a:t> </a:t>
            </a:r>
            <a:r>
              <a:rPr lang="fr-CA" sz="1800" dirty="0" err="1"/>
              <a:t>itinerary</a:t>
            </a:r>
            <a:endParaRPr lang="fr-CA" sz="1800" dirty="0"/>
          </a:p>
          <a:p>
            <a:pPr lvl="1"/>
            <a:r>
              <a:rPr lang="fr-CA" sz="1800" dirty="0" err="1"/>
              <a:t>Travel</a:t>
            </a:r>
            <a:r>
              <a:rPr lang="fr-CA" sz="1800" dirty="0"/>
              <a:t> </a:t>
            </a:r>
            <a:r>
              <a:rPr lang="fr-CA" sz="1800" dirty="0" err="1"/>
              <a:t>Fees</a:t>
            </a:r>
            <a:r>
              <a:rPr lang="fr-CA" sz="1800" dirty="0"/>
              <a:t> </a:t>
            </a:r>
            <a:r>
              <a:rPr lang="fr-CA" sz="1800" dirty="0" err="1"/>
              <a:t>Payment</a:t>
            </a:r>
            <a:endParaRPr lang="en-CA" sz="1800" dirty="0"/>
          </a:p>
          <a:p>
            <a:pPr lvl="1"/>
            <a:endParaRPr lang="en-CA" sz="1800" dirty="0"/>
          </a:p>
        </p:txBody>
      </p:sp>
    </p:spTree>
    <p:extLst>
      <p:ext uri="{BB962C8B-B14F-4D97-AF65-F5344CB8AC3E}">
        <p14:creationId xmlns:p14="http://schemas.microsoft.com/office/powerpoint/2010/main" val="270406031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2" name="Title 1">
            <a:extLst>
              <a:ext uri="{FF2B5EF4-FFF2-40B4-BE49-F238E27FC236}">
                <a16:creationId xmlns:a16="http://schemas.microsoft.com/office/drawing/2014/main" id="{0B0504A0-B59C-427F-857E-8186B2E48727}"/>
              </a:ext>
            </a:extLst>
          </p:cNvPr>
          <p:cNvSpPr>
            <a:spLocks noGrp="1"/>
          </p:cNvSpPr>
          <p:nvPr>
            <p:ph type="title"/>
          </p:nvPr>
        </p:nvSpPr>
        <p:spPr>
          <a:xfrm>
            <a:off x="841248" y="818457"/>
            <a:ext cx="3322317" cy="2975876"/>
          </a:xfrm>
        </p:spPr>
        <p:txBody>
          <a:bodyPr vert="horz" lIns="91440" tIns="45720" rIns="91440" bIns="45720" rtlCol="0" anchor="b">
            <a:normAutofit/>
          </a:bodyPr>
          <a:lstStyle/>
          <a:p>
            <a:pPr rtl="0">
              <a:spcBef>
                <a:spcPct val="0"/>
              </a:spcBef>
            </a:pPr>
            <a:r>
              <a:rPr lang="en-US" sz="4400" kern="1200" dirty="0">
                <a:latin typeface="+mj-lt"/>
                <a:cs typeface="+mj-cs"/>
              </a:rPr>
              <a:t>Further information:</a:t>
            </a:r>
            <a:endParaRPr lang="en-US" sz="4400" kern="1200" dirty="0">
              <a:solidFill>
                <a:schemeClr val="tx1"/>
              </a:solidFill>
              <a:latin typeface="+mj-lt"/>
              <a:ea typeface="+mj-ea"/>
              <a:cs typeface="+mj-cs"/>
            </a:endParaRPr>
          </a:p>
        </p:txBody>
      </p:sp>
      <p:sp>
        <p:nvSpPr>
          <p:cNvPr id="14" name="Text Placeholder 3">
            <a:extLst>
              <a:ext uri="{FF2B5EF4-FFF2-40B4-BE49-F238E27FC236}">
                <a16:creationId xmlns:a16="http://schemas.microsoft.com/office/drawing/2014/main" id="{FD4B2733-A962-49AD-BFE6-DC4C60A2B250}"/>
              </a:ext>
            </a:extLst>
          </p:cNvPr>
          <p:cNvSpPr>
            <a:spLocks noGrp="1"/>
          </p:cNvSpPr>
          <p:nvPr>
            <p:ph type="body" sz="half" idx="2"/>
          </p:nvPr>
        </p:nvSpPr>
        <p:spPr>
          <a:xfrm>
            <a:off x="841248" y="3948158"/>
            <a:ext cx="3322316" cy="1692066"/>
          </a:xfrm>
        </p:spPr>
        <p:txBody>
          <a:bodyPr vert="horz" lIns="91440" tIns="45720" rIns="91440" bIns="45720" rtlCol="0" anchor="t">
            <a:normAutofit fontScale="47500" lnSpcReduction="20000"/>
          </a:bodyPr>
          <a:lstStyle/>
          <a:p>
            <a:pPr rtl="0"/>
            <a:r>
              <a:rPr lang="en-US" sz="2000" kern="1200" dirty="0">
                <a:solidFill>
                  <a:schemeClr val="tx1"/>
                </a:solidFill>
                <a:latin typeface="+mn-lt"/>
                <a:ea typeface="+mn-ea"/>
                <a:cs typeface="+mn-cs"/>
                <a:hlinkClick r:id="rId2"/>
              </a:rPr>
              <a:t>https://warin.ca/campusus/</a:t>
            </a:r>
            <a:endParaRPr lang="en-US" sz="2000" kern="1200" dirty="0">
              <a:solidFill>
                <a:schemeClr val="tx1"/>
              </a:solidFill>
              <a:latin typeface="+mn-lt"/>
              <a:ea typeface="+mn-ea"/>
              <a:cs typeface="+mn-cs"/>
            </a:endParaRPr>
          </a:p>
          <a:p>
            <a:pPr rtl="0"/>
            <a:endParaRPr lang="en-US" sz="2000" kern="1200" dirty="0">
              <a:latin typeface="+mn-lt"/>
              <a:cs typeface="+mn-cs"/>
            </a:endParaRPr>
          </a:p>
          <a:p>
            <a:pPr rtl="0"/>
            <a:endParaRPr lang="en-US" sz="2000" kern="1200" dirty="0">
              <a:solidFill>
                <a:schemeClr val="tx1"/>
              </a:solidFill>
              <a:latin typeface="+mn-lt"/>
              <a:ea typeface="+mn-ea"/>
              <a:cs typeface="+mn-cs"/>
            </a:endParaRPr>
          </a:p>
          <a:p>
            <a:pPr rtl="0"/>
            <a:endParaRPr lang="en-US" sz="2000" kern="1200" dirty="0">
              <a:latin typeface="+mn-lt"/>
              <a:cs typeface="+mn-cs"/>
            </a:endParaRPr>
          </a:p>
          <a:p>
            <a:pPr marL="0" indent="0">
              <a:buNone/>
            </a:pPr>
            <a:r>
              <a:rPr lang="fr-CA" sz="3600" dirty="0"/>
              <a:t>Email: </a:t>
            </a:r>
            <a:r>
              <a:rPr lang="fr-CA" sz="3600" dirty="0">
                <a:hlinkClick r:id="rId3"/>
              </a:rPr>
              <a:t>thierry.warin@hec.ca</a:t>
            </a:r>
            <a:endParaRPr lang="fr-CA" sz="3600" dirty="0"/>
          </a:p>
          <a:p>
            <a:pPr marL="0" indent="0">
              <a:buNone/>
            </a:pPr>
            <a:r>
              <a:rPr lang="fr-CA" sz="3600" dirty="0"/>
              <a:t>Phone: 514 340-6185</a:t>
            </a:r>
          </a:p>
        </p:txBody>
      </p:sp>
      <p:pic>
        <p:nvPicPr>
          <p:cNvPr id="7" name="Image 6">
            <a:hlinkClick r:id="rId2"/>
            <a:extLst>
              <a:ext uri="{FF2B5EF4-FFF2-40B4-BE49-F238E27FC236}">
                <a16:creationId xmlns:a16="http://schemas.microsoft.com/office/drawing/2014/main" id="{1B916BEE-09E6-4808-9049-18DDD1F89E60}"/>
              </a:ext>
            </a:extLst>
          </p:cNvPr>
          <p:cNvPicPr>
            <a:picLocks noChangeAspect="1"/>
          </p:cNvPicPr>
          <p:nvPr/>
        </p:nvPicPr>
        <p:blipFill>
          <a:blip r:embed="rId4"/>
          <a:stretch>
            <a:fillRect/>
          </a:stretch>
        </p:blipFill>
        <p:spPr>
          <a:xfrm>
            <a:off x="5915524" y="566916"/>
            <a:ext cx="5294855" cy="5724168"/>
          </a:xfrm>
          <a:prstGeom prst="rect">
            <a:avLst/>
          </a:prstGeom>
          <a:noFill/>
        </p:spPr>
      </p:pic>
    </p:spTree>
    <p:extLst>
      <p:ext uri="{BB962C8B-B14F-4D97-AF65-F5344CB8AC3E}">
        <p14:creationId xmlns:p14="http://schemas.microsoft.com/office/powerpoint/2010/main" val="34951059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105557-FB0B-44F1-949C-95998BF9F3F0}"/>
              </a:ext>
            </a:extLst>
          </p:cNvPr>
          <p:cNvSpPr>
            <a:spLocks noGrp="1"/>
          </p:cNvSpPr>
          <p:nvPr>
            <p:ph type="title"/>
          </p:nvPr>
        </p:nvSpPr>
        <p:spPr/>
        <p:txBody>
          <a:bodyPr/>
          <a:lstStyle/>
          <a:p>
            <a:r>
              <a:rPr lang="fr-CA" dirty="0" err="1"/>
              <a:t>Getting</a:t>
            </a:r>
            <a:r>
              <a:rPr lang="fr-CA" dirty="0"/>
              <a:t> to know one </a:t>
            </a:r>
            <a:r>
              <a:rPr lang="fr-CA" dirty="0" err="1"/>
              <a:t>another</a:t>
            </a:r>
            <a:endParaRPr lang="fr-CA" dirty="0"/>
          </a:p>
        </p:txBody>
      </p:sp>
      <p:sp>
        <p:nvSpPr>
          <p:cNvPr id="3" name="Espace réservé du contenu 2">
            <a:extLst>
              <a:ext uri="{FF2B5EF4-FFF2-40B4-BE49-F238E27FC236}">
                <a16:creationId xmlns:a16="http://schemas.microsoft.com/office/drawing/2014/main" id="{33E7412E-CC8C-4FC3-AC3A-E694EE9620E3}"/>
              </a:ext>
            </a:extLst>
          </p:cNvPr>
          <p:cNvSpPr>
            <a:spLocks noGrp="1"/>
          </p:cNvSpPr>
          <p:nvPr>
            <p:ph idx="1"/>
          </p:nvPr>
        </p:nvSpPr>
        <p:spPr/>
        <p:txBody>
          <a:bodyPr/>
          <a:lstStyle/>
          <a:p>
            <a:r>
              <a:rPr lang="fr-CA" dirty="0" err="1"/>
              <a:t>Your</a:t>
            </a:r>
            <a:r>
              <a:rPr lang="fr-CA" dirty="0"/>
              <a:t> background</a:t>
            </a:r>
          </a:p>
          <a:p>
            <a:r>
              <a:rPr lang="fr-CA" dirty="0" err="1"/>
              <a:t>Your</a:t>
            </a:r>
            <a:r>
              <a:rPr lang="fr-CA" dirty="0"/>
              <a:t> motivations</a:t>
            </a:r>
          </a:p>
          <a:p>
            <a:r>
              <a:rPr lang="fr-CA" dirty="0" err="1"/>
              <a:t>Your</a:t>
            </a:r>
            <a:r>
              <a:rPr lang="fr-CA" dirty="0"/>
              <a:t> expectations</a:t>
            </a:r>
          </a:p>
        </p:txBody>
      </p:sp>
    </p:spTree>
    <p:extLst>
      <p:ext uri="{BB962C8B-B14F-4D97-AF65-F5344CB8AC3E}">
        <p14:creationId xmlns:p14="http://schemas.microsoft.com/office/powerpoint/2010/main" val="830135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1424-5F71-4104-8A41-4356C1B30D09}"/>
              </a:ext>
            </a:extLst>
          </p:cNvPr>
          <p:cNvSpPr>
            <a:spLocks noGrp="1"/>
          </p:cNvSpPr>
          <p:nvPr>
            <p:ph type="title"/>
          </p:nvPr>
        </p:nvSpPr>
        <p:spPr/>
        <p:txBody>
          <a:bodyPr/>
          <a:lstStyle/>
          <a:p>
            <a:r>
              <a:rPr lang="fr-FR" dirty="0"/>
              <a:t>Global </a:t>
            </a:r>
            <a:r>
              <a:rPr lang="fr-FR" dirty="0" err="1"/>
              <a:t>Technological</a:t>
            </a:r>
            <a:r>
              <a:rPr lang="fr-FR" dirty="0"/>
              <a:t> Innovation</a:t>
            </a:r>
            <a:endParaRPr lang="fr-CA" dirty="0"/>
          </a:p>
        </p:txBody>
      </p:sp>
      <p:sp>
        <p:nvSpPr>
          <p:cNvPr id="3" name="Espace réservé du contenu 2">
            <a:extLst>
              <a:ext uri="{FF2B5EF4-FFF2-40B4-BE49-F238E27FC236}">
                <a16:creationId xmlns:a16="http://schemas.microsoft.com/office/drawing/2014/main" id="{D0120102-3C2F-4A85-B453-A240FC1C090E}"/>
              </a:ext>
            </a:extLst>
          </p:cNvPr>
          <p:cNvSpPr>
            <a:spLocks noGrp="1"/>
          </p:cNvSpPr>
          <p:nvPr>
            <p:ph idx="1"/>
          </p:nvPr>
        </p:nvSpPr>
        <p:spPr/>
        <p:txBody>
          <a:bodyPr>
            <a:normAutofit fontScale="92500" lnSpcReduction="10000"/>
          </a:bodyPr>
          <a:lstStyle/>
          <a:p>
            <a:r>
              <a:rPr lang="en-US" dirty="0"/>
              <a:t>The “Campus United States” course will take place in the cities of Washington DC from May 29 to June 2, 2022, and New York from June 2 to 8, 2022. A group of 16 graduate and undergraduate management students will be part of it. </a:t>
            </a:r>
          </a:p>
          <a:p>
            <a:r>
              <a:rPr lang="en-US" dirty="0"/>
              <a:t>In this course, students learn about a foreign business culture through meetings with senior executives and foreign government officials, academic conferences, as well as hands-on activities aimed at integrating knowledge.</a:t>
            </a:r>
          </a:p>
        </p:txBody>
      </p:sp>
    </p:spTree>
    <p:extLst>
      <p:ext uri="{BB962C8B-B14F-4D97-AF65-F5344CB8AC3E}">
        <p14:creationId xmlns:p14="http://schemas.microsoft.com/office/powerpoint/2010/main" val="586816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A051424-5F71-4104-8A41-4356C1B30D09}"/>
              </a:ext>
            </a:extLst>
          </p:cNvPr>
          <p:cNvSpPr>
            <a:spLocks noGrp="1"/>
          </p:cNvSpPr>
          <p:nvPr>
            <p:ph type="title"/>
          </p:nvPr>
        </p:nvSpPr>
        <p:spPr/>
        <p:txBody>
          <a:bodyPr/>
          <a:lstStyle/>
          <a:p>
            <a:r>
              <a:rPr lang="fr-FR" dirty="0"/>
              <a:t>Global </a:t>
            </a:r>
            <a:r>
              <a:rPr lang="fr-FR" dirty="0" err="1"/>
              <a:t>Technological</a:t>
            </a:r>
            <a:r>
              <a:rPr lang="fr-FR" dirty="0"/>
              <a:t> Innovation</a:t>
            </a:r>
            <a:endParaRPr lang="fr-CA" dirty="0"/>
          </a:p>
        </p:txBody>
      </p:sp>
      <p:sp>
        <p:nvSpPr>
          <p:cNvPr id="3" name="Espace réservé du contenu 2">
            <a:extLst>
              <a:ext uri="{FF2B5EF4-FFF2-40B4-BE49-F238E27FC236}">
                <a16:creationId xmlns:a16="http://schemas.microsoft.com/office/drawing/2014/main" id="{D0120102-3C2F-4A85-B453-A240FC1C090E}"/>
              </a:ext>
            </a:extLst>
          </p:cNvPr>
          <p:cNvSpPr>
            <a:spLocks noGrp="1"/>
          </p:cNvSpPr>
          <p:nvPr>
            <p:ph idx="1"/>
          </p:nvPr>
        </p:nvSpPr>
        <p:spPr/>
        <p:txBody>
          <a:bodyPr>
            <a:normAutofit fontScale="92500" lnSpcReduction="20000"/>
          </a:bodyPr>
          <a:lstStyle/>
          <a:p>
            <a:r>
              <a:rPr lang="en-US" dirty="0"/>
              <a:t>The theme of this campus relates in particular to Global Technological Innovation. Coming to New York and Washington, we will explore the role of US East Coast businesses in the global artificial intelligence revolution, the role of venture capital, the impact on regulations, and consideration of the ethical dimension.</a:t>
            </a:r>
          </a:p>
          <a:p>
            <a:r>
              <a:rPr lang="en-US" dirty="0"/>
              <a:t>Usually, visits consist in spending roughly 90 min-120 min with the hosts from the institution visited. We often have a tour (contingent on the health situation) then a quick corporate presentation of the organization or the department visited. Then, it is followed by Q&amp;As.</a:t>
            </a:r>
          </a:p>
        </p:txBody>
      </p:sp>
    </p:spTree>
    <p:extLst>
      <p:ext uri="{BB962C8B-B14F-4D97-AF65-F5344CB8AC3E}">
        <p14:creationId xmlns:p14="http://schemas.microsoft.com/office/powerpoint/2010/main" val="3447087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a:xfrm>
            <a:off x="838200" y="1233315"/>
            <a:ext cx="10515600" cy="1325563"/>
          </a:xfrm>
        </p:spPr>
        <p:txBody>
          <a:bodyPr anchor="ctr">
            <a:normAutofit/>
          </a:bodyPr>
          <a:lstStyle/>
          <a:p>
            <a:pPr>
              <a:defRPr/>
            </a:pPr>
            <a:r>
              <a:rPr lang="fr-FR" dirty="0" err="1"/>
              <a:t>Examples</a:t>
            </a:r>
            <a:r>
              <a:rPr lang="fr-FR" dirty="0"/>
              <a:t> of </a:t>
            </a:r>
            <a:r>
              <a:rPr lang="fr-FR" dirty="0" err="1"/>
              <a:t>visits</a:t>
            </a:r>
            <a:endParaRPr lang="fr-FR" dirty="0"/>
          </a:p>
        </p:txBody>
      </p:sp>
      <p:pic>
        <p:nvPicPr>
          <p:cNvPr id="1026" name="Picture 2" descr="Dr. David Nahamoo Joins Pryon as Chief Technology Officer to Accelerate  Delivery of Company&amp;#39;s Augmented Intelligence Platform | Business Wire">
            <a:extLst>
              <a:ext uri="{FF2B5EF4-FFF2-40B4-BE49-F238E27FC236}">
                <a16:creationId xmlns:a16="http://schemas.microsoft.com/office/drawing/2014/main" id="{711C1F39-18C6-4C87-9E1D-18BCDA3DF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547" y="3574095"/>
            <a:ext cx="1405079" cy="21716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e 7">
            <a:extLst>
              <a:ext uri="{FF2B5EF4-FFF2-40B4-BE49-F238E27FC236}">
                <a16:creationId xmlns:a16="http://schemas.microsoft.com/office/drawing/2014/main" id="{86065BA8-8755-44AE-865D-6BF502A1C077}"/>
              </a:ext>
            </a:extLst>
          </p:cNvPr>
          <p:cNvGrpSpPr/>
          <p:nvPr/>
        </p:nvGrpSpPr>
        <p:grpSpPr>
          <a:xfrm>
            <a:off x="838200" y="2603865"/>
            <a:ext cx="3203971" cy="518400"/>
            <a:chOff x="3286" y="31636"/>
            <a:chExt cx="3203971" cy="518400"/>
          </a:xfrm>
        </p:grpSpPr>
        <p:sp>
          <p:nvSpPr>
            <p:cNvPr id="9" name="Rectangle 8">
              <a:extLst>
                <a:ext uri="{FF2B5EF4-FFF2-40B4-BE49-F238E27FC236}">
                  <a16:creationId xmlns:a16="http://schemas.microsoft.com/office/drawing/2014/main" id="{F7FED444-7554-41AF-BFD7-C2A958459482}"/>
                </a:ext>
              </a:extLst>
            </p:cNvPr>
            <p:cNvSpPr/>
            <p:nvPr/>
          </p:nvSpPr>
          <p:spPr>
            <a:xfrm>
              <a:off x="3286" y="31636"/>
              <a:ext cx="3203971" cy="518400"/>
            </a:xfrm>
            <a:prstGeom prst="rect">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0" name="ZoneTexte 9">
              <a:extLst>
                <a:ext uri="{FF2B5EF4-FFF2-40B4-BE49-F238E27FC236}">
                  <a16:creationId xmlns:a16="http://schemas.microsoft.com/office/drawing/2014/main" id="{6937E176-BC7F-4570-A8A9-98C68D3E85F1}"/>
                </a:ext>
              </a:extLst>
            </p:cNvPr>
            <p:cNvSpPr txBox="1"/>
            <p:nvPr/>
          </p:nvSpPr>
          <p:spPr>
            <a:xfrm>
              <a:off x="3286" y="31636"/>
              <a:ext cx="3203971" cy="51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Tech firms</a:t>
              </a:r>
              <a:endParaRPr lang="en-US" sz="1800" kern="1200" dirty="0"/>
            </a:p>
          </p:txBody>
        </p:sp>
      </p:grpSp>
      <p:grpSp>
        <p:nvGrpSpPr>
          <p:cNvPr id="11" name="Groupe 10">
            <a:extLst>
              <a:ext uri="{FF2B5EF4-FFF2-40B4-BE49-F238E27FC236}">
                <a16:creationId xmlns:a16="http://schemas.microsoft.com/office/drawing/2014/main" id="{BCC44701-862E-4AC9-9161-12179CC1F1A6}"/>
              </a:ext>
            </a:extLst>
          </p:cNvPr>
          <p:cNvGrpSpPr/>
          <p:nvPr/>
        </p:nvGrpSpPr>
        <p:grpSpPr>
          <a:xfrm>
            <a:off x="4655840" y="2603865"/>
            <a:ext cx="3203971" cy="518400"/>
            <a:chOff x="3655814" y="31636"/>
            <a:chExt cx="3203971" cy="518400"/>
          </a:xfrm>
        </p:grpSpPr>
        <p:sp>
          <p:nvSpPr>
            <p:cNvPr id="12" name="Rectangle 11">
              <a:extLst>
                <a:ext uri="{FF2B5EF4-FFF2-40B4-BE49-F238E27FC236}">
                  <a16:creationId xmlns:a16="http://schemas.microsoft.com/office/drawing/2014/main" id="{E628DEA6-9719-4A1E-939D-FAA21AD78D4E}"/>
                </a:ext>
              </a:extLst>
            </p:cNvPr>
            <p:cNvSpPr/>
            <p:nvPr/>
          </p:nvSpPr>
          <p:spPr>
            <a:xfrm>
              <a:off x="3655814" y="31636"/>
              <a:ext cx="3203971" cy="518400"/>
            </a:xfrm>
            <a:prstGeom prst="rect">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3" name="ZoneTexte 12">
              <a:extLst>
                <a:ext uri="{FF2B5EF4-FFF2-40B4-BE49-F238E27FC236}">
                  <a16:creationId xmlns:a16="http://schemas.microsoft.com/office/drawing/2014/main" id="{02CBE32E-041F-4E4E-8EBB-1B5F7CD24AFA}"/>
                </a:ext>
              </a:extLst>
            </p:cNvPr>
            <p:cNvSpPr txBox="1"/>
            <p:nvPr/>
          </p:nvSpPr>
          <p:spPr>
            <a:xfrm>
              <a:off x="3655814" y="31636"/>
              <a:ext cx="3203971" cy="51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Government</a:t>
              </a:r>
              <a:endParaRPr lang="en-US" sz="1800" kern="1200" dirty="0"/>
            </a:p>
          </p:txBody>
        </p:sp>
      </p:grpSp>
      <p:grpSp>
        <p:nvGrpSpPr>
          <p:cNvPr id="14" name="Groupe 13">
            <a:extLst>
              <a:ext uri="{FF2B5EF4-FFF2-40B4-BE49-F238E27FC236}">
                <a16:creationId xmlns:a16="http://schemas.microsoft.com/office/drawing/2014/main" id="{D16FEFA9-213D-4D3A-B6B8-0F6B297BABC1}"/>
              </a:ext>
            </a:extLst>
          </p:cNvPr>
          <p:cNvGrpSpPr/>
          <p:nvPr/>
        </p:nvGrpSpPr>
        <p:grpSpPr>
          <a:xfrm>
            <a:off x="8173429" y="2603865"/>
            <a:ext cx="3203971" cy="518400"/>
            <a:chOff x="7308342" y="31636"/>
            <a:chExt cx="3203971" cy="518400"/>
          </a:xfrm>
        </p:grpSpPr>
        <p:sp>
          <p:nvSpPr>
            <p:cNvPr id="15" name="Rectangle 14">
              <a:extLst>
                <a:ext uri="{FF2B5EF4-FFF2-40B4-BE49-F238E27FC236}">
                  <a16:creationId xmlns:a16="http://schemas.microsoft.com/office/drawing/2014/main" id="{54C1599B-C0B6-4803-A700-EEF5848E20F6}"/>
                </a:ext>
              </a:extLst>
            </p:cNvPr>
            <p:cNvSpPr/>
            <p:nvPr/>
          </p:nvSpPr>
          <p:spPr>
            <a:xfrm>
              <a:off x="7308342" y="31636"/>
              <a:ext cx="3203971" cy="518400"/>
            </a:xfrm>
            <a:prstGeom prst="rect">
              <a:avLst/>
            </a:prstGeom>
          </p:spPr>
          <p:style>
            <a:lnRef idx="1">
              <a:schemeClr val="accent3">
                <a:hueOff val="0"/>
                <a:satOff val="0"/>
                <a:lumOff val="0"/>
                <a:alphaOff val="0"/>
              </a:schemeClr>
            </a:lnRef>
            <a:fillRef idx="3">
              <a:schemeClr val="accent3">
                <a:hueOff val="0"/>
                <a:satOff val="0"/>
                <a:lumOff val="0"/>
                <a:alphaOff val="0"/>
              </a:schemeClr>
            </a:fillRef>
            <a:effectRef idx="3">
              <a:schemeClr val="accent3">
                <a:hueOff val="0"/>
                <a:satOff val="0"/>
                <a:lumOff val="0"/>
                <a:alphaOff val="0"/>
              </a:schemeClr>
            </a:effectRef>
            <a:fontRef idx="minor">
              <a:schemeClr val="lt1"/>
            </a:fontRef>
          </p:style>
        </p:sp>
        <p:sp>
          <p:nvSpPr>
            <p:cNvPr id="16" name="ZoneTexte 15">
              <a:extLst>
                <a:ext uri="{FF2B5EF4-FFF2-40B4-BE49-F238E27FC236}">
                  <a16:creationId xmlns:a16="http://schemas.microsoft.com/office/drawing/2014/main" id="{CE634879-0662-4702-A976-5BBD9472F50A}"/>
                </a:ext>
              </a:extLst>
            </p:cNvPr>
            <p:cNvSpPr txBox="1"/>
            <p:nvPr/>
          </p:nvSpPr>
          <p:spPr>
            <a:xfrm>
              <a:off x="7308342" y="31636"/>
              <a:ext cx="3203971" cy="5184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kern="1200"/>
                <a:t>Geopolitical impacts</a:t>
              </a:r>
              <a:endParaRPr lang="en-US" sz="1800" kern="1200" dirty="0"/>
            </a:p>
          </p:txBody>
        </p:sp>
      </p:grpSp>
      <p:pic>
        <p:nvPicPr>
          <p:cNvPr id="1028" name="Picture 4" descr="NIH Continues Collaboration With Palantir Technologies to Support COVID-19  Research | Business Wire">
            <a:extLst>
              <a:ext uri="{FF2B5EF4-FFF2-40B4-BE49-F238E27FC236}">
                <a16:creationId xmlns:a16="http://schemas.microsoft.com/office/drawing/2014/main" id="{04B11C68-B8B4-41BA-BFC6-656F182EB3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21" y="3866444"/>
            <a:ext cx="1656184" cy="86535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s and videos | Amazon.com, Inc. - Press Room">
            <a:extLst>
              <a:ext uri="{FF2B5EF4-FFF2-40B4-BE49-F238E27FC236}">
                <a16:creationId xmlns:a16="http://schemas.microsoft.com/office/drawing/2014/main" id="{A512F705-D5A8-4B3E-9C23-C0E39D8201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110" y="4725144"/>
            <a:ext cx="1800200" cy="75688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acebook Logo, history, meaning, symbol, PNG">
            <a:extLst>
              <a:ext uri="{FF2B5EF4-FFF2-40B4-BE49-F238E27FC236}">
                <a16:creationId xmlns:a16="http://schemas.microsoft.com/office/drawing/2014/main" id="{6CCC3EF7-4043-41AE-85C3-B43641A90B5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5255764"/>
            <a:ext cx="1538412" cy="86535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Where is Alpha? – Machine Learning at D. E. Shaw - Technology and  Operations Management">
            <a:extLst>
              <a:ext uri="{FF2B5EF4-FFF2-40B4-BE49-F238E27FC236}">
                <a16:creationId xmlns:a16="http://schemas.microsoft.com/office/drawing/2014/main" id="{4B7DA777-1F12-464E-9334-DBB7ADBE748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40185" y="3825223"/>
            <a:ext cx="1584176" cy="407959"/>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3EC3DD3D-19FC-44EF-84F4-0B68CEF194F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57995" y="4640055"/>
            <a:ext cx="1584176" cy="3168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Task Force Recommends Regional Quantum Innovation Center; Charts Long-term  Collaborative Agenda">
            <a:extLst>
              <a:ext uri="{FF2B5EF4-FFF2-40B4-BE49-F238E27FC236}">
                <a16:creationId xmlns:a16="http://schemas.microsoft.com/office/drawing/2014/main" id="{4DD244AC-7B67-42B5-81AE-9A2EB39F355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01626" y="5056702"/>
            <a:ext cx="1800200" cy="1159342"/>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White House office asks what to research to protect GPS - GPS World">
            <a:extLst>
              <a:ext uri="{FF2B5EF4-FFF2-40B4-BE49-F238E27FC236}">
                <a16:creationId xmlns:a16="http://schemas.microsoft.com/office/drawing/2014/main" id="{9E93CC12-F058-42D6-9628-E7225429838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225" y="3256844"/>
            <a:ext cx="1179147" cy="1179147"/>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Oxfam America | Land Portal">
            <a:extLst>
              <a:ext uri="{FF2B5EF4-FFF2-40B4-BE49-F238E27FC236}">
                <a16:creationId xmlns:a16="http://schemas.microsoft.com/office/drawing/2014/main" id="{ED5E4042-C9F3-4912-AF4E-7085FAA1ED4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95900" y="4523793"/>
            <a:ext cx="1800200" cy="798476"/>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a:extLst>
              <a:ext uri="{FF2B5EF4-FFF2-40B4-BE49-F238E27FC236}">
                <a16:creationId xmlns:a16="http://schemas.microsoft.com/office/drawing/2014/main" id="{A8CC0DC1-88C8-44D4-A73D-D084D43265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48933" y="5456390"/>
            <a:ext cx="2294134" cy="651498"/>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United Nations Logo Vector (.PDF) Free Download">
            <a:extLst>
              <a:ext uri="{FF2B5EF4-FFF2-40B4-BE49-F238E27FC236}">
                <a16:creationId xmlns:a16="http://schemas.microsoft.com/office/drawing/2014/main" id="{E7A8B391-8293-489A-96FD-A24EBA0F35B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80261" y="3501207"/>
            <a:ext cx="1179147" cy="1006205"/>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Office of the Director of National Intelligence - Global Trends">
            <a:extLst>
              <a:ext uri="{FF2B5EF4-FFF2-40B4-BE49-F238E27FC236}">
                <a16:creationId xmlns:a16="http://schemas.microsoft.com/office/drawing/2014/main" id="{088D90F4-F3F0-4030-858C-2F47EF3A71E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190844" y="4886354"/>
            <a:ext cx="1094793" cy="1094793"/>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Eurasia Group - Wikipedia">
            <a:extLst>
              <a:ext uri="{FF2B5EF4-FFF2-40B4-BE49-F238E27FC236}">
                <a16:creationId xmlns:a16="http://schemas.microsoft.com/office/drawing/2014/main" id="{E30A570C-22AB-4DCF-BAB5-0994B6FCC3D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80261" y="4886354"/>
            <a:ext cx="1684396" cy="1006205"/>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Galileo Global Group">
            <a:extLst>
              <a:ext uri="{FF2B5EF4-FFF2-40B4-BE49-F238E27FC236}">
                <a16:creationId xmlns:a16="http://schemas.microsoft.com/office/drawing/2014/main" id="{0A22737B-DFDC-4DC8-A78B-129506E0525D}"/>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693003" y="3846417"/>
            <a:ext cx="1684397" cy="4098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31633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err="1"/>
              <a:t>Assessment</a:t>
            </a:r>
            <a:endParaRPr lang="fr-CA" dirty="0"/>
          </a:p>
        </p:txBody>
      </p:sp>
      <p:sp>
        <p:nvSpPr>
          <p:cNvPr id="5" name="Espace réservé du contenu 2"/>
          <p:cNvSpPr>
            <a:spLocks noGrp="1"/>
          </p:cNvSpPr>
          <p:nvPr>
            <p:ph idx="1"/>
          </p:nvPr>
        </p:nvSpPr>
        <p:spPr bwMode="auto"/>
        <p:txBody>
          <a:bodyPr/>
          <a:lstStyle/>
          <a:p>
            <a:pPr marL="358775" marR="0" lvl="0" indent="-358775" algn="l" defTabSz="914400">
              <a:lnSpc>
                <a:spcPct val="100000"/>
              </a:lnSpc>
              <a:spcBef>
                <a:spcPts val="0"/>
              </a:spcBef>
              <a:spcAft>
                <a:spcPts val="0"/>
              </a:spcAft>
              <a:buClrTx/>
              <a:buSzTx/>
              <a:buFont typeface="Arial"/>
              <a:buChar char="•"/>
              <a:defRPr/>
            </a:pPr>
            <a:r>
              <a:rPr lang="en-US" sz="2400" b="0" i="0" u="none" strike="noStrike" cap="none" spc="0" dirty="0">
                <a:ln>
                  <a:noFill/>
                </a:ln>
                <a:solidFill>
                  <a:prstClr val="black"/>
                </a:solidFill>
                <a:latin typeface="DIN Offc"/>
                <a:cs typeface="Arial"/>
              </a:rPr>
              <a:t>Participation: 20%</a:t>
            </a:r>
            <a:endParaRPr lang="en-US" dirty="0"/>
          </a:p>
          <a:p>
            <a:pPr marL="742950" marR="0" lvl="1" indent="-285750" algn="l" defTabSz="914400">
              <a:lnSpc>
                <a:spcPct val="100000"/>
              </a:lnSpc>
              <a:spcBef>
                <a:spcPts val="0"/>
              </a:spcBef>
              <a:spcAft>
                <a:spcPts val="0"/>
              </a:spcAft>
              <a:buClrTx/>
              <a:buSzTx/>
              <a:buFont typeface="Arial"/>
              <a:buChar char="•"/>
              <a:defRPr/>
            </a:pPr>
            <a:endParaRPr lang="en-US" b="0" i="0" u="none" strike="noStrike" cap="none" spc="0" dirty="0">
              <a:ln>
                <a:noFill/>
              </a:ln>
              <a:solidFill>
                <a:prstClr val="black"/>
              </a:solidFill>
              <a:latin typeface="DIN Offc"/>
              <a:cs typeface="Arial"/>
            </a:endParaRPr>
          </a:p>
          <a:p>
            <a:pPr marL="355600" marR="0" lvl="1" indent="-355600" algn="l" defTabSz="914400">
              <a:lnSpc>
                <a:spcPct val="100000"/>
              </a:lnSpc>
              <a:spcBef>
                <a:spcPts val="0"/>
              </a:spcBef>
              <a:spcAft>
                <a:spcPts val="0"/>
              </a:spcAft>
              <a:buClrTx/>
              <a:buSzTx/>
              <a:buFont typeface="Arial"/>
              <a:buChar char="•"/>
              <a:defRPr/>
            </a:pPr>
            <a:r>
              <a:rPr lang="en-US" b="0" i="0" u="none" strike="noStrike" cap="none" spc="0" dirty="0">
                <a:ln>
                  <a:noFill/>
                </a:ln>
                <a:solidFill>
                  <a:prstClr val="black"/>
                </a:solidFill>
                <a:latin typeface="DIN Offc"/>
                <a:cs typeface="Arial"/>
              </a:rPr>
              <a:t>Teamwork</a:t>
            </a:r>
          </a:p>
          <a:p>
            <a:pPr marL="812800" lvl="2" indent="-355600">
              <a:lnSpc>
                <a:spcPct val="100000"/>
              </a:lnSpc>
              <a:spcBef>
                <a:spcPts val="0"/>
              </a:spcBef>
              <a:defRPr/>
            </a:pPr>
            <a:r>
              <a:rPr lang="en-US" dirty="0"/>
              <a:t>Roll-your-own research: 30%</a:t>
            </a:r>
          </a:p>
          <a:p>
            <a:pPr marL="742950" marR="0" lvl="1" indent="-285750" algn="l" defTabSz="914400">
              <a:lnSpc>
                <a:spcPct val="100000"/>
              </a:lnSpc>
              <a:spcBef>
                <a:spcPts val="0"/>
              </a:spcBef>
              <a:spcAft>
                <a:spcPts val="0"/>
              </a:spcAft>
              <a:buClrTx/>
              <a:buSzTx/>
              <a:buFont typeface="Arial"/>
              <a:buChar char="•"/>
              <a:defRPr/>
            </a:pPr>
            <a:endParaRPr lang="en-US" b="0" i="0" u="none" strike="noStrike" cap="none" spc="0" dirty="0">
              <a:ln>
                <a:noFill/>
              </a:ln>
              <a:solidFill>
                <a:prstClr val="black"/>
              </a:solidFill>
              <a:latin typeface="DIN Offc"/>
              <a:cs typeface="Arial"/>
            </a:endParaRPr>
          </a:p>
          <a:p>
            <a:pPr marL="355600" marR="0" lvl="1" indent="-355600" algn="l" defTabSz="914400">
              <a:lnSpc>
                <a:spcPct val="100000"/>
              </a:lnSpc>
              <a:spcBef>
                <a:spcPts val="0"/>
              </a:spcBef>
              <a:spcAft>
                <a:spcPts val="0"/>
              </a:spcAft>
              <a:buClrTx/>
              <a:buSzTx/>
              <a:buFont typeface="Arial"/>
              <a:buChar char="•"/>
              <a:tabLst>
                <a:tab pos="355600" algn="l"/>
              </a:tabLst>
              <a:defRPr/>
            </a:pPr>
            <a:r>
              <a:rPr lang="en-US" b="0" i="0" u="none" strike="noStrike" cap="none" spc="0" dirty="0">
                <a:ln>
                  <a:noFill/>
                </a:ln>
                <a:solidFill>
                  <a:prstClr val="black"/>
                </a:solidFill>
                <a:latin typeface="DIN Offc"/>
                <a:cs typeface="Arial"/>
              </a:rPr>
              <a:t>Individual work</a:t>
            </a:r>
          </a:p>
          <a:p>
            <a:pPr marL="812800" lvl="2" indent="-355600">
              <a:lnSpc>
                <a:spcPct val="100000"/>
              </a:lnSpc>
              <a:spcBef>
                <a:spcPts val="0"/>
              </a:spcBef>
              <a:tabLst>
                <a:tab pos="355600" algn="l"/>
              </a:tabLst>
              <a:defRPr/>
            </a:pPr>
            <a:r>
              <a:rPr lang="en-US" dirty="0">
                <a:solidFill>
                  <a:prstClr val="black"/>
                </a:solidFill>
                <a:cs typeface="Arial"/>
              </a:rPr>
              <a:t>A</a:t>
            </a:r>
            <a:r>
              <a:rPr lang="en-US" b="0" i="0" u="none" strike="noStrike" cap="none" spc="0" dirty="0">
                <a:ln>
                  <a:noFill/>
                </a:ln>
                <a:solidFill>
                  <a:prstClr val="black"/>
                </a:solidFill>
                <a:latin typeface="DIN Offc"/>
                <a:cs typeface="Arial"/>
              </a:rPr>
              <a:t>mbassador of the day: 10%</a:t>
            </a:r>
          </a:p>
          <a:p>
            <a:pPr marL="812800" lvl="2" indent="-355600">
              <a:lnSpc>
                <a:spcPct val="100000"/>
              </a:lnSpc>
              <a:spcBef>
                <a:spcPts val="0"/>
              </a:spcBef>
              <a:tabLst>
                <a:tab pos="355600" algn="l"/>
              </a:tabLst>
              <a:defRPr/>
            </a:pPr>
            <a:r>
              <a:rPr lang="en-US" dirty="0">
                <a:solidFill>
                  <a:prstClr val="black"/>
                </a:solidFill>
                <a:cs typeface="Arial"/>
              </a:rPr>
              <a:t>Post-campus reflection paper: 40%</a:t>
            </a:r>
            <a:endParaRPr lang="en-US" dirty="0"/>
          </a:p>
          <a:p>
            <a:pPr marL="0" indent="0">
              <a:buNone/>
              <a:defRPr/>
            </a:pPr>
            <a:endParaRPr lang="fr-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re 1"/>
          <p:cNvSpPr>
            <a:spLocks noGrp="1"/>
          </p:cNvSpPr>
          <p:nvPr>
            <p:ph type="title"/>
          </p:nvPr>
        </p:nvSpPr>
        <p:spPr bwMode="auto"/>
        <p:txBody>
          <a:bodyPr/>
          <a:lstStyle/>
          <a:p>
            <a:pPr>
              <a:defRPr/>
            </a:pPr>
            <a:r>
              <a:rPr lang="fr-FR" dirty="0" err="1"/>
              <a:t>Assessment</a:t>
            </a:r>
            <a:endParaRPr lang="fr-CA" dirty="0"/>
          </a:p>
        </p:txBody>
      </p:sp>
      <p:sp>
        <p:nvSpPr>
          <p:cNvPr id="5" name="Espace réservé du contenu 2"/>
          <p:cNvSpPr>
            <a:spLocks noGrp="1"/>
          </p:cNvSpPr>
          <p:nvPr>
            <p:ph idx="1"/>
          </p:nvPr>
        </p:nvSpPr>
        <p:spPr bwMode="auto"/>
        <p:txBody>
          <a:bodyPr/>
          <a:lstStyle/>
          <a:p>
            <a:pPr>
              <a:lnSpc>
                <a:spcPct val="100000"/>
              </a:lnSpc>
              <a:spcBef>
                <a:spcPts val="0"/>
              </a:spcBef>
              <a:defRPr/>
            </a:pPr>
            <a:r>
              <a:rPr lang="en-US" sz="2400" b="0" i="0" u="none" strike="noStrike" cap="none" spc="0" dirty="0">
                <a:ln>
                  <a:noFill/>
                </a:ln>
                <a:solidFill>
                  <a:prstClr val="black"/>
                </a:solidFill>
                <a:latin typeface="DIN Offc"/>
                <a:cs typeface="Arial"/>
              </a:rPr>
              <a:t>Team creation and examples of topics:</a:t>
            </a:r>
          </a:p>
          <a:p>
            <a:pPr lvl="1">
              <a:lnSpc>
                <a:spcPct val="100000"/>
              </a:lnSpc>
              <a:spcBef>
                <a:spcPts val="0"/>
              </a:spcBef>
              <a:defRPr/>
            </a:pPr>
            <a:r>
              <a:rPr lang="en-US" sz="2000" dirty="0">
                <a:solidFill>
                  <a:prstClr val="black"/>
                </a:solidFill>
                <a:latin typeface="DIN Offc"/>
                <a:cs typeface="Arial"/>
              </a:rPr>
              <a:t>Here: </a:t>
            </a:r>
            <a:r>
              <a:rPr lang="en-US" sz="2000" dirty="0">
                <a:solidFill>
                  <a:prstClr val="black"/>
                </a:solidFill>
                <a:latin typeface="DIN Offc"/>
                <a:cs typeface="Arial"/>
                <a:hlinkClick r:id="rId2"/>
              </a:rPr>
              <a:t>https://nuage.nuance-r.com/index.php/s/MT6j5GREeHb4jKR</a:t>
            </a:r>
            <a:endParaRPr lang="en-US" sz="2000" dirty="0">
              <a:solidFill>
                <a:prstClr val="black"/>
              </a:solidFill>
              <a:latin typeface="DIN Offc"/>
              <a:cs typeface="Arial"/>
            </a:endParaRPr>
          </a:p>
          <a:p>
            <a:pPr lvl="1">
              <a:lnSpc>
                <a:spcPct val="100000"/>
              </a:lnSpc>
              <a:spcBef>
                <a:spcPts val="0"/>
              </a:spcBef>
              <a:defRPr/>
            </a:pPr>
            <a:endParaRPr lang="en-US" sz="2000" dirty="0">
              <a:solidFill>
                <a:prstClr val="black"/>
              </a:solidFill>
              <a:latin typeface="DIN Offc"/>
              <a:cs typeface="Arial"/>
            </a:endParaRPr>
          </a:p>
          <a:p>
            <a:pPr>
              <a:lnSpc>
                <a:spcPct val="100000"/>
              </a:lnSpc>
              <a:spcBef>
                <a:spcPts val="0"/>
              </a:spcBef>
              <a:defRPr/>
            </a:pPr>
            <a:r>
              <a:rPr lang="en-US" sz="2400" dirty="0">
                <a:solidFill>
                  <a:prstClr val="black"/>
                </a:solidFill>
                <a:cs typeface="Arial"/>
              </a:rPr>
              <a:t>Ambassador of the day:</a:t>
            </a:r>
          </a:p>
          <a:p>
            <a:pPr lvl="1">
              <a:lnSpc>
                <a:spcPct val="100000"/>
              </a:lnSpc>
              <a:spcBef>
                <a:spcPts val="0"/>
              </a:spcBef>
              <a:defRPr/>
            </a:pPr>
            <a:r>
              <a:rPr lang="en-US" sz="2000" dirty="0">
                <a:solidFill>
                  <a:prstClr val="black"/>
                </a:solidFill>
                <a:latin typeface="DIN Offc"/>
                <a:cs typeface="Arial"/>
              </a:rPr>
              <a:t>Here: </a:t>
            </a:r>
            <a:r>
              <a:rPr lang="en-US" sz="2000" dirty="0">
                <a:solidFill>
                  <a:prstClr val="black"/>
                </a:solidFill>
                <a:latin typeface="DIN Offc"/>
                <a:cs typeface="Arial"/>
                <a:hlinkClick r:id="rId3"/>
              </a:rPr>
              <a:t>https://nuage.nuance-r.com/index.php/s/QreQtiR5J7y6ZLN</a:t>
            </a:r>
            <a:endParaRPr lang="en-US" sz="2000" dirty="0">
              <a:solidFill>
                <a:prstClr val="black"/>
              </a:solidFill>
              <a:latin typeface="DIN Offc"/>
              <a:cs typeface="Arial"/>
            </a:endParaRPr>
          </a:p>
        </p:txBody>
      </p:sp>
    </p:spTree>
    <p:extLst>
      <p:ext uri="{BB962C8B-B14F-4D97-AF65-F5344CB8AC3E}">
        <p14:creationId xmlns:p14="http://schemas.microsoft.com/office/powerpoint/2010/main" val="3546179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6B3A13E-0561-49C8-9B43-FB04ED7C3F2C}"/>
              </a:ext>
            </a:extLst>
          </p:cNvPr>
          <p:cNvSpPr>
            <a:spLocks noGrp="1"/>
          </p:cNvSpPr>
          <p:nvPr>
            <p:ph type="title"/>
          </p:nvPr>
        </p:nvSpPr>
        <p:spPr/>
        <p:txBody>
          <a:bodyPr/>
          <a:lstStyle/>
          <a:p>
            <a:r>
              <a:rPr lang="fr-CA" dirty="0"/>
              <a:t>Timeline</a:t>
            </a:r>
          </a:p>
        </p:txBody>
      </p:sp>
      <p:sp>
        <p:nvSpPr>
          <p:cNvPr id="3" name="Espace réservé du contenu 2">
            <a:extLst>
              <a:ext uri="{FF2B5EF4-FFF2-40B4-BE49-F238E27FC236}">
                <a16:creationId xmlns:a16="http://schemas.microsoft.com/office/drawing/2014/main" id="{9477F9E2-5FCB-4A22-9EC8-8C7C3B81BDD2}"/>
              </a:ext>
            </a:extLst>
          </p:cNvPr>
          <p:cNvSpPr>
            <a:spLocks noGrp="1"/>
          </p:cNvSpPr>
          <p:nvPr>
            <p:ph idx="1"/>
          </p:nvPr>
        </p:nvSpPr>
        <p:spPr/>
        <p:txBody>
          <a:bodyPr>
            <a:normAutofit fontScale="92500" lnSpcReduction="20000"/>
          </a:bodyPr>
          <a:lstStyle/>
          <a:p>
            <a:pPr marL="0" indent="0">
              <a:buNone/>
            </a:pPr>
            <a:r>
              <a:rPr lang="fr-CA" dirty="0" err="1"/>
              <a:t>Predeparture</a:t>
            </a:r>
            <a:r>
              <a:rPr lang="fr-CA" dirty="0"/>
              <a:t> Meeting 1: March 31</a:t>
            </a:r>
          </a:p>
          <a:p>
            <a:r>
              <a:rPr lang="fr-CA" dirty="0"/>
              <a:t>Course </a:t>
            </a:r>
            <a:r>
              <a:rPr lang="fr-CA" dirty="0" err="1"/>
              <a:t>requirements</a:t>
            </a:r>
            <a:r>
              <a:rPr lang="fr-CA" dirty="0"/>
              <a:t> and </a:t>
            </a:r>
            <a:r>
              <a:rPr lang="fr-CA" dirty="0" err="1"/>
              <a:t>logistics</a:t>
            </a:r>
            <a:endParaRPr lang="fr-CA" dirty="0"/>
          </a:p>
          <a:p>
            <a:endParaRPr lang="fr-CA" dirty="0"/>
          </a:p>
          <a:p>
            <a:pPr marL="0" indent="0">
              <a:buNone/>
            </a:pPr>
            <a:r>
              <a:rPr lang="fr-CA" dirty="0" err="1"/>
              <a:t>Predeparture</a:t>
            </a:r>
            <a:r>
              <a:rPr lang="fr-CA" dirty="0"/>
              <a:t> Meetings 2 &amp; 3: May 26 &amp; 27 9 AM – 12 PM</a:t>
            </a:r>
          </a:p>
          <a:p>
            <a:r>
              <a:rPr lang="fr-CA" dirty="0"/>
              <a:t>Seminars on the course’ </a:t>
            </a:r>
            <a:r>
              <a:rPr lang="fr-CA" dirty="0" err="1"/>
              <a:t>themes</a:t>
            </a:r>
            <a:endParaRPr lang="fr-CA" dirty="0"/>
          </a:p>
          <a:p>
            <a:endParaRPr lang="fr-CA" dirty="0"/>
          </a:p>
          <a:p>
            <a:pPr marL="0" indent="0">
              <a:buNone/>
            </a:pPr>
            <a:r>
              <a:rPr lang="fr-CA" dirty="0"/>
              <a:t>Campus: May 29 to June 8</a:t>
            </a:r>
          </a:p>
          <a:p>
            <a:pPr marL="0" indent="0">
              <a:buNone/>
            </a:pPr>
            <a:endParaRPr lang="fr-CA" dirty="0"/>
          </a:p>
        </p:txBody>
      </p:sp>
    </p:spTree>
    <p:extLst>
      <p:ext uri="{BB962C8B-B14F-4D97-AF65-F5344CB8AC3E}">
        <p14:creationId xmlns:p14="http://schemas.microsoft.com/office/powerpoint/2010/main" val="1117995375"/>
      </p:ext>
    </p:extLst>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1362</Words>
  <Application>Microsoft Office PowerPoint</Application>
  <PresentationFormat>Grand écran</PresentationFormat>
  <Paragraphs>223</Paragraphs>
  <Slides>27</Slides>
  <Notes>7</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27</vt:i4>
      </vt:variant>
    </vt:vector>
  </HeadingPairs>
  <TitlesOfParts>
    <vt:vector size="34" baseType="lpstr">
      <vt:lpstr>DIN Offc</vt:lpstr>
      <vt:lpstr>Calibri Light</vt:lpstr>
      <vt:lpstr>Open Sans</vt:lpstr>
      <vt:lpstr>Calibri</vt:lpstr>
      <vt:lpstr>DIN Offc Medium</vt:lpstr>
      <vt:lpstr>Arial</vt:lpstr>
      <vt:lpstr>Thème Office</vt:lpstr>
      <vt:lpstr>Global Technological Innovation</vt:lpstr>
      <vt:lpstr>Plan for today</vt:lpstr>
      <vt:lpstr>Getting to know one another</vt:lpstr>
      <vt:lpstr>Global Technological Innovation</vt:lpstr>
      <vt:lpstr>Global Technological Innovation</vt:lpstr>
      <vt:lpstr>Examples of visits</vt:lpstr>
      <vt:lpstr>Assessment</vt:lpstr>
      <vt:lpstr>Assessment</vt:lpstr>
      <vt:lpstr>Timeline</vt:lpstr>
      <vt:lpstr>Agenda</vt:lpstr>
      <vt:lpstr>Logistics</vt:lpstr>
      <vt:lpstr>Logistics</vt:lpstr>
      <vt:lpstr>International Transportation</vt:lpstr>
      <vt:lpstr>Présentation PowerPoint</vt:lpstr>
      <vt:lpstr>Luggage</vt:lpstr>
      <vt:lpstr>Travel Insurance</vt:lpstr>
      <vt:lpstr>Présentation PowerPoint</vt:lpstr>
      <vt:lpstr>Entry requirements to the US</vt:lpstr>
      <vt:lpstr>Entry requirements to the US</vt:lpstr>
      <vt:lpstr>Entry requirements to the US</vt:lpstr>
      <vt:lpstr>Entry requirements to Canada</vt:lpstr>
      <vt:lpstr>Health</vt:lpstr>
      <vt:lpstr>Hotels</vt:lpstr>
      <vt:lpstr>Campus USA Booklet</vt:lpstr>
      <vt:lpstr>Budget</vt:lpstr>
      <vt:lpstr>Next steps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philippe lamoureux</dc:creator>
  <cp:lastModifiedBy>Arielle Rakoto</cp:lastModifiedBy>
  <cp:revision>33</cp:revision>
  <dcterms:created xsi:type="dcterms:W3CDTF">2019-10-03T19:14:02Z</dcterms:created>
  <dcterms:modified xsi:type="dcterms:W3CDTF">2022-03-30T18:38:34Z</dcterms:modified>
</cp:coreProperties>
</file>