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70" r:id="rId4"/>
    <p:sldId id="267" r:id="rId5"/>
    <p:sldId id="268" r:id="rId6"/>
    <p:sldId id="269" r:id="rId7"/>
    <p:sldId id="258" r:id="rId8"/>
    <p:sldId id="262" r:id="rId9"/>
    <p:sldId id="259" r:id="rId10"/>
    <p:sldId id="273" r:id="rId11"/>
    <p:sldId id="272" r:id="rId12"/>
    <p:sldId id="274" r:id="rId13"/>
    <p:sldId id="261" r:id="rId14"/>
    <p:sldId id="275" r:id="rId15"/>
    <p:sldId id="266" r:id="rId16"/>
    <p:sldId id="276" r:id="rId17"/>
    <p:sldId id="277"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88" autoAdjust="0"/>
    <p:restoredTop sz="94719" autoAdjust="0"/>
  </p:normalViewPr>
  <p:slideViewPr>
    <p:cSldViewPr snapToGrid="0" snapToObjects="1">
      <p:cViewPr varScale="1">
        <p:scale>
          <a:sx n="127" d="100"/>
          <a:sy n="127" d="100"/>
        </p:scale>
        <p:origin x="176" y="7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686AD-A675-8A44-A508-FBF69F19A1DE}" type="datetimeFigureOut">
              <a:rPr lang="fr-FR" smtClean="0"/>
              <a:t>10/02/2025</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F0478-DE35-E944-AEAF-F896CC36F20C}" type="slidenum">
              <a:rPr lang="fr-FR" smtClean="0"/>
              <a:t>‹n°›</a:t>
            </a:fld>
            <a:endParaRPr lang="fr-FR"/>
          </a:p>
        </p:txBody>
      </p:sp>
    </p:spTree>
    <p:extLst>
      <p:ext uri="{BB962C8B-B14F-4D97-AF65-F5344CB8AC3E}">
        <p14:creationId xmlns:p14="http://schemas.microsoft.com/office/powerpoint/2010/main" val="387753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fr-CA"/>
              <a:t>Feb. 11, 2025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fr-CA"/>
              <a:t>Feb. 11, 2025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fr-CA"/>
              <a:t>Feb. 11, 2025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fr-CA"/>
              <a:t>Feb. 11, 2025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fr-CA"/>
              <a:t>Feb. 11, 2025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fr-CA"/>
              <a:t>Feb. 11, 2025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fr-CA"/>
              <a:t>Feb. 11, 2025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fr-CA"/>
              <a:t>Feb. 11, 2025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CA"/>
              <a:t>Feb. 11, 2025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fr-CA"/>
              <a:t>Feb. 11, 2025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fr-CA"/>
              <a:t>Feb. 11, 2025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CA"/>
              <a:t>Feb. 11, 2025</a:t>
            </a: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8649" y="820341"/>
            <a:ext cx="7879841" cy="2225406"/>
          </a:xfrm>
        </p:spPr>
        <p:txBody>
          <a:bodyPr>
            <a:normAutofit/>
          </a:bodyPr>
          <a:lstStyle/>
          <a:p>
            <a:pPr marL="0" lvl="0" indent="0" algn="l">
              <a:buNone/>
            </a:pPr>
            <a:r>
              <a:rPr lang="fr-CA" sz="6000"/>
              <a:t>AI, Science and Society</a:t>
            </a:r>
          </a:p>
        </p:txBody>
      </p:sp>
      <p:sp>
        <p:nvSpPr>
          <p:cNvPr id="3" name="Subtitle 2"/>
          <p:cNvSpPr>
            <a:spLocks noGrp="1"/>
          </p:cNvSpPr>
          <p:nvPr>
            <p:ph type="subTitle" idx="1"/>
          </p:nvPr>
        </p:nvSpPr>
        <p:spPr>
          <a:xfrm>
            <a:off x="5550693" y="3464718"/>
            <a:ext cx="2960084" cy="778668"/>
          </a:xfrm>
        </p:spPr>
        <p:txBody>
          <a:bodyPr>
            <a:normAutofit/>
          </a:bodyPr>
          <a:lstStyle/>
          <a:p>
            <a:pPr marL="0" lvl="0" indent="0" algn="r">
              <a:lnSpc>
                <a:spcPct val="90000"/>
              </a:lnSpc>
              <a:buNone/>
            </a:pPr>
            <a:br>
              <a:rPr lang="fr-CA" sz="1100"/>
            </a:br>
            <a:br>
              <a:rPr lang="fr-CA" sz="1100"/>
            </a:br>
            <a:r>
              <a:rPr lang="fr-CA" sz="1100"/>
              <a:t>Th. Warin, PhD | PMIA / OECD / CEIMIA / OBVIA</a:t>
            </a:r>
          </a:p>
        </p:txBody>
      </p:sp>
      <p:sp>
        <p:nvSpPr>
          <p:cNvPr id="12" name="Rectangle 11">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8374"/>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10162" y="1761629"/>
            <a:ext cx="41148"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628650" y="4767262"/>
            <a:ext cx="2057400" cy="273844"/>
          </a:xfrm>
        </p:spPr>
        <p:txBody>
          <a:bodyPr>
            <a:normAutofit/>
          </a:bodyPr>
          <a:lstStyle/>
          <a:p>
            <a:pPr marL="0" lvl="0" indent="0">
              <a:spcAft>
                <a:spcPts val="600"/>
              </a:spcAft>
              <a:buNone/>
            </a:pPr>
            <a:r>
              <a:rPr lang="fr-CA">
                <a:solidFill>
                  <a:schemeClr val="tx1">
                    <a:lumMod val="50000"/>
                    <a:lumOff val="50000"/>
                  </a:schemeClr>
                </a:solidFill>
              </a:rPr>
              <a:t>Feb. 11, 2025</a:t>
            </a:r>
          </a:p>
        </p:txBody>
      </p:sp>
      <p:sp>
        <p:nvSpPr>
          <p:cNvPr id="5" name="Espace réservé du numéro de diapositive 4">
            <a:extLst>
              <a:ext uri="{FF2B5EF4-FFF2-40B4-BE49-F238E27FC236}">
                <a16:creationId xmlns:a16="http://schemas.microsoft.com/office/drawing/2014/main" id="{F259E043-E4B6-B9C5-83F1-C2308179EC95}"/>
              </a:ext>
            </a:extLst>
          </p:cNvPr>
          <p:cNvSpPr>
            <a:spLocks noGrp="1"/>
          </p:cNvSpPr>
          <p:nvPr>
            <p:ph type="sldNum" sz="quarter" idx="12"/>
          </p:nvPr>
        </p:nvSpPr>
        <p:spPr>
          <a:xfrm>
            <a:off x="6457950" y="4767262"/>
            <a:ext cx="205740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1</a:t>
            </a:fld>
            <a:endParaRPr lang="en-US">
              <a:solidFill>
                <a:schemeClr val="tx1">
                  <a:lumMod val="50000"/>
                  <a:lumOff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89536D-3CE4-5173-AF1F-EECAF41B8070}"/>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C3EACB-69C8-4524-9248-9CC1179C73A7}"/>
              </a:ext>
            </a:extLst>
          </p:cNvPr>
          <p:cNvSpPr>
            <a:spLocks noGrp="1"/>
          </p:cNvSpPr>
          <p:nvPr>
            <p:ph type="title"/>
          </p:nvPr>
        </p:nvSpPr>
        <p:spPr>
          <a:xfrm>
            <a:off x="836676" y="411480"/>
            <a:ext cx="7626096" cy="884682"/>
          </a:xfrm>
        </p:spPr>
        <p:txBody>
          <a:bodyPr>
            <a:normAutofit/>
          </a:bodyPr>
          <a:lstStyle/>
          <a:p>
            <a:pPr marL="0" lvl="0" indent="0">
              <a:buNone/>
            </a:pPr>
            <a:r>
              <a:rPr lang="fr-CA" sz="3000"/>
              <a:t>AI and Society: A Multidisciplinary Perspective</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7604E97-5184-7179-67BC-CABFB20A64CF}"/>
              </a:ext>
            </a:extLst>
          </p:cNvPr>
          <p:cNvSpPr>
            <a:spLocks noGrp="1"/>
          </p:cNvSpPr>
          <p:nvPr>
            <p:ph idx="1"/>
          </p:nvPr>
        </p:nvSpPr>
        <p:spPr>
          <a:xfrm>
            <a:off x="836676" y="1861457"/>
            <a:ext cx="7626096" cy="2771265"/>
          </a:xfrm>
        </p:spPr>
        <p:txBody>
          <a:bodyPr>
            <a:normAutofit/>
          </a:bodyPr>
          <a:lstStyle/>
          <a:p>
            <a:pPr lvl="0"/>
            <a:r>
              <a:rPr lang="fr-CA" sz="1700" dirty="0"/>
              <a:t>« If </a:t>
            </a:r>
            <a:r>
              <a:rPr lang="fr-CA" sz="1700"/>
              <a:t>you</a:t>
            </a:r>
            <a:r>
              <a:rPr lang="fr-CA" sz="1700" dirty="0"/>
              <a:t> </a:t>
            </a:r>
            <a:r>
              <a:rPr lang="fr-CA" sz="1700"/>
              <a:t>don’t</a:t>
            </a:r>
            <a:r>
              <a:rPr lang="fr-CA" sz="1700" dirty="0"/>
              <a:t> </a:t>
            </a:r>
            <a:r>
              <a:rPr lang="fr-CA" sz="1700"/>
              <a:t>buy</a:t>
            </a:r>
            <a:r>
              <a:rPr lang="fr-CA" sz="1700" dirty="0"/>
              <a:t> the </a:t>
            </a:r>
            <a:r>
              <a:rPr lang="fr-CA" sz="1700"/>
              <a:t>product</a:t>
            </a:r>
            <a:r>
              <a:rPr lang="fr-CA" sz="1700" dirty="0"/>
              <a:t>, </a:t>
            </a:r>
            <a:r>
              <a:rPr lang="fr-CA" sz="1700"/>
              <a:t>you</a:t>
            </a:r>
            <a:r>
              <a:rPr lang="fr-CA" sz="1700" dirty="0"/>
              <a:t> are the </a:t>
            </a:r>
            <a:r>
              <a:rPr lang="fr-CA" sz="1700"/>
              <a:t>product</a:t>
            </a:r>
            <a:r>
              <a:rPr lang="fr-CA" sz="1700" dirty="0"/>
              <a:t> »</a:t>
            </a:r>
          </a:p>
          <a:p>
            <a:pPr lvl="0"/>
            <a:endParaRPr lang="fr-CA" sz="1700" dirty="0"/>
          </a:p>
          <a:p>
            <a:pPr lvl="0"/>
            <a:r>
              <a:rPr lang="fr-CA" sz="1700" dirty="0"/>
              <a:t>This data-</a:t>
            </a:r>
            <a:r>
              <a:rPr lang="fr-CA" sz="1700"/>
              <a:t>centric</a:t>
            </a:r>
            <a:r>
              <a:rPr lang="fr-CA" sz="1700" dirty="0"/>
              <a:t> model </a:t>
            </a:r>
            <a:r>
              <a:rPr lang="fr-CA" sz="1700"/>
              <a:t>raises</a:t>
            </a:r>
            <a:r>
              <a:rPr lang="fr-CA" sz="1700" dirty="0"/>
              <a:t> </a:t>
            </a:r>
            <a:r>
              <a:rPr lang="fr-CA" sz="1700"/>
              <a:t>regulatory</a:t>
            </a:r>
            <a:r>
              <a:rPr lang="fr-CA" sz="1700" dirty="0"/>
              <a:t>, consumer protection, and </a:t>
            </a:r>
            <a:r>
              <a:rPr lang="fr-CA" sz="1700"/>
              <a:t>environmental</a:t>
            </a:r>
            <a:r>
              <a:rPr lang="fr-CA" sz="1700" dirty="0"/>
              <a:t> </a:t>
            </a:r>
            <a:r>
              <a:rPr lang="fr-CA" sz="1700"/>
              <a:t>concerns</a:t>
            </a:r>
            <a:r>
              <a:rPr lang="fr-CA" sz="1700" dirty="0"/>
              <a:t>, </a:t>
            </a:r>
            <a:r>
              <a:rPr lang="fr-CA" sz="1700"/>
              <a:t>given</a:t>
            </a:r>
            <a:r>
              <a:rPr lang="fr-CA" sz="1700" dirty="0"/>
              <a:t> the </a:t>
            </a:r>
            <a:r>
              <a:rPr lang="fr-CA" sz="1700"/>
              <a:t>intensified</a:t>
            </a:r>
            <a:r>
              <a:rPr lang="fr-CA" sz="1700" dirty="0"/>
              <a:t> </a:t>
            </a:r>
            <a:r>
              <a:rPr lang="fr-CA" sz="1700"/>
              <a:t>computational</a:t>
            </a:r>
            <a:r>
              <a:rPr lang="fr-CA" sz="1700" dirty="0"/>
              <a:t> </a:t>
            </a:r>
            <a:r>
              <a:rPr lang="fr-CA" sz="1700"/>
              <a:t>demands</a:t>
            </a:r>
            <a:r>
              <a:rPr lang="fr-CA" sz="1700" dirty="0"/>
              <a:t> and </a:t>
            </a:r>
            <a:r>
              <a:rPr lang="fr-CA" sz="1700"/>
              <a:t>related</a:t>
            </a:r>
            <a:r>
              <a:rPr lang="fr-CA" sz="1700" dirty="0"/>
              <a:t> </a:t>
            </a:r>
            <a:r>
              <a:rPr lang="fr-CA" sz="1700"/>
              <a:t>ecological</a:t>
            </a:r>
            <a:r>
              <a:rPr lang="fr-CA" sz="1700" dirty="0"/>
              <a:t> </a:t>
            </a:r>
            <a:r>
              <a:rPr lang="fr-CA" sz="1700"/>
              <a:t>footprints</a:t>
            </a:r>
            <a:r>
              <a:rPr lang="fr-CA" sz="1700" dirty="0"/>
              <a:t>.</a:t>
            </a:r>
          </a:p>
        </p:txBody>
      </p:sp>
      <p:sp>
        <p:nvSpPr>
          <p:cNvPr id="4" name="Espace réservé de la date 3">
            <a:extLst>
              <a:ext uri="{FF2B5EF4-FFF2-40B4-BE49-F238E27FC236}">
                <a16:creationId xmlns:a16="http://schemas.microsoft.com/office/drawing/2014/main" id="{ECE9A9F0-6BA8-5C76-166F-2ADFFE7362DD}"/>
              </a:ext>
            </a:extLst>
          </p:cNvPr>
          <p:cNvSpPr>
            <a:spLocks noGrp="1"/>
          </p:cNvSpPr>
          <p:nvPr>
            <p:ph type="dt" sz="half" idx="10"/>
          </p:nvPr>
        </p:nvSpPr>
        <p:spPr>
          <a:xfrm>
            <a:off x="836676" y="4767262"/>
            <a:ext cx="205740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A53619E7-CFDD-AE77-CCEB-5B67A2029D1F}"/>
              </a:ext>
            </a:extLst>
          </p:cNvPr>
          <p:cNvSpPr>
            <a:spLocks noGrp="1"/>
          </p:cNvSpPr>
          <p:nvPr>
            <p:ph type="sldNum" sz="quarter" idx="12"/>
          </p:nvPr>
        </p:nvSpPr>
        <p:spPr>
          <a:xfrm>
            <a:off x="6405372" y="4767262"/>
            <a:ext cx="205740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Tree>
    <p:extLst>
      <p:ext uri="{BB962C8B-B14F-4D97-AF65-F5344CB8AC3E}">
        <p14:creationId xmlns:p14="http://schemas.microsoft.com/office/powerpoint/2010/main" val="1419478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F36AA9-58F0-C866-C0A6-7AE0A897255F}"/>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Rectangle 3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16C37-7EF1-B55B-BB89-04C234B78D9F}"/>
              </a:ext>
            </a:extLst>
          </p:cNvPr>
          <p:cNvSpPr>
            <a:spLocks noGrp="1"/>
          </p:cNvSpPr>
          <p:nvPr>
            <p:ph type="title"/>
          </p:nvPr>
        </p:nvSpPr>
        <p:spPr>
          <a:xfrm>
            <a:off x="836676" y="411480"/>
            <a:ext cx="7626096" cy="884682"/>
          </a:xfrm>
        </p:spPr>
        <p:txBody>
          <a:bodyPr>
            <a:normAutofit/>
          </a:bodyPr>
          <a:lstStyle/>
          <a:p>
            <a:pPr marL="0" lvl="0" indent="0">
              <a:buNone/>
            </a:pPr>
            <a:r>
              <a:rPr lang="fr-CA" sz="3000"/>
              <a:t>AI and Society: A Multidisciplinary Perspective</a:t>
            </a:r>
          </a:p>
        </p:txBody>
      </p:sp>
      <p:sp>
        <p:nvSpPr>
          <p:cNvPr id="41" name="Rectangle 4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286867D-94A6-0796-BAB7-D62CCC9424A4}"/>
              </a:ext>
            </a:extLst>
          </p:cNvPr>
          <p:cNvSpPr>
            <a:spLocks noGrp="1"/>
          </p:cNvSpPr>
          <p:nvPr>
            <p:ph idx="1"/>
          </p:nvPr>
        </p:nvSpPr>
        <p:spPr>
          <a:xfrm>
            <a:off x="836676" y="1861457"/>
            <a:ext cx="7626096" cy="2771265"/>
          </a:xfrm>
        </p:spPr>
        <p:txBody>
          <a:bodyPr>
            <a:normAutofit/>
          </a:bodyPr>
          <a:lstStyle/>
          <a:p>
            <a:pPr lvl="0"/>
            <a:r>
              <a:rPr lang="fr-CA" sz="1700"/>
              <a:t>Beyond economic impacts, AI reshapes social norms by mediating information flows and influencing communication, echoing Jürgen Habermas’s theories of communicative action (Habermas, </a:t>
            </a:r>
            <a:r>
              <a:rPr lang="fr-CA" sz="1700" i="1"/>
              <a:t>The Theory of Communicative Action</a:t>
            </a:r>
            <a:r>
              <a:rPr lang="fr-CA" sz="1700"/>
              <a:t>, 1984).</a:t>
            </a:r>
          </a:p>
        </p:txBody>
      </p:sp>
      <p:sp>
        <p:nvSpPr>
          <p:cNvPr id="4" name="Espace réservé de la date 3">
            <a:extLst>
              <a:ext uri="{FF2B5EF4-FFF2-40B4-BE49-F238E27FC236}">
                <a16:creationId xmlns:a16="http://schemas.microsoft.com/office/drawing/2014/main" id="{46EB1F1E-D91B-A4E6-159B-D82D967B33DC}"/>
              </a:ext>
            </a:extLst>
          </p:cNvPr>
          <p:cNvSpPr>
            <a:spLocks noGrp="1"/>
          </p:cNvSpPr>
          <p:nvPr>
            <p:ph type="dt" sz="half" idx="10"/>
          </p:nvPr>
        </p:nvSpPr>
        <p:spPr>
          <a:xfrm>
            <a:off x="836676" y="4767262"/>
            <a:ext cx="205740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38B05F0A-1538-7779-FEE5-B71DE1A5BC75}"/>
              </a:ext>
            </a:extLst>
          </p:cNvPr>
          <p:cNvSpPr>
            <a:spLocks noGrp="1"/>
          </p:cNvSpPr>
          <p:nvPr>
            <p:ph type="sldNum" sz="quarter" idx="12"/>
          </p:nvPr>
        </p:nvSpPr>
        <p:spPr>
          <a:xfrm>
            <a:off x="6405372" y="4767262"/>
            <a:ext cx="205740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11</a:t>
            </a:fld>
            <a:endParaRPr lang="en-US">
              <a:solidFill>
                <a:schemeClr val="tx1">
                  <a:lumMod val="50000"/>
                  <a:lumOff val="50000"/>
                </a:schemeClr>
              </a:solidFill>
            </a:endParaRPr>
          </a:p>
        </p:txBody>
      </p:sp>
    </p:spTree>
    <p:extLst>
      <p:ext uri="{BB962C8B-B14F-4D97-AF65-F5344CB8AC3E}">
        <p14:creationId xmlns:p14="http://schemas.microsoft.com/office/powerpoint/2010/main" val="139224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792451-1196-9A20-CD30-1713C314E045}"/>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DCC2CB-70C3-0631-D5B5-8BBFECC0E9A1}"/>
              </a:ext>
            </a:extLst>
          </p:cNvPr>
          <p:cNvSpPr>
            <a:spLocks noGrp="1"/>
          </p:cNvSpPr>
          <p:nvPr>
            <p:ph type="title"/>
          </p:nvPr>
        </p:nvSpPr>
        <p:spPr>
          <a:xfrm>
            <a:off x="836676" y="411480"/>
            <a:ext cx="7626096" cy="884682"/>
          </a:xfrm>
        </p:spPr>
        <p:txBody>
          <a:bodyPr>
            <a:normAutofit/>
          </a:bodyPr>
          <a:lstStyle/>
          <a:p>
            <a:pPr marL="0" lvl="0" indent="0">
              <a:buNone/>
            </a:pPr>
            <a:r>
              <a:rPr lang="fr-CA" sz="3000"/>
              <a:t>AI and Society: A Multidisciplinary Perspective</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4F94318-A07F-5DFE-1153-A270BBACAF76}"/>
              </a:ext>
            </a:extLst>
          </p:cNvPr>
          <p:cNvSpPr>
            <a:spLocks noGrp="1"/>
          </p:cNvSpPr>
          <p:nvPr>
            <p:ph idx="1"/>
          </p:nvPr>
        </p:nvSpPr>
        <p:spPr>
          <a:xfrm>
            <a:off x="836676" y="1861457"/>
            <a:ext cx="7626096" cy="2771265"/>
          </a:xfrm>
        </p:spPr>
        <p:txBody>
          <a:bodyPr>
            <a:normAutofit/>
          </a:bodyPr>
          <a:lstStyle/>
          <a:p>
            <a:pPr lvl="0"/>
            <a:r>
              <a:rPr lang="fr-CA" sz="1700"/>
              <a:t>Concentrated ownership of AI infrastructure in a limited number of global hubs raises questions about equity, dependence, and the challenges of forging international governance frameworks.</a:t>
            </a:r>
            <a:br>
              <a:rPr lang="fr-CA" sz="1700"/>
            </a:br>
            <a:endParaRPr lang="fr-CA" sz="1700"/>
          </a:p>
          <a:p>
            <a:pPr lvl="0"/>
            <a:r>
              <a:rPr lang="fr-CA" sz="1700"/>
              <a:t>Geopolitically, AI (= DATA) expertise constitutes a strategic resource, sparking competition among dominant economies and igniting debates over digital sovereignty (Acharya, </a:t>
            </a:r>
            <a:r>
              <a:rPr lang="fr-CA" sz="1700" i="1"/>
              <a:t>The End of American World Order</a:t>
            </a:r>
            <a:r>
              <a:rPr lang="fr-CA" sz="1700"/>
              <a:t>, 2014).</a:t>
            </a:r>
            <a:br>
              <a:rPr lang="fr-CA" sz="1700"/>
            </a:br>
            <a:endParaRPr lang="fr-CA" sz="1700"/>
          </a:p>
        </p:txBody>
      </p:sp>
      <p:sp>
        <p:nvSpPr>
          <p:cNvPr id="4" name="Espace réservé de la date 3">
            <a:extLst>
              <a:ext uri="{FF2B5EF4-FFF2-40B4-BE49-F238E27FC236}">
                <a16:creationId xmlns:a16="http://schemas.microsoft.com/office/drawing/2014/main" id="{FEAEBB7F-6A7B-826B-C462-ADFFD95C7E24}"/>
              </a:ext>
            </a:extLst>
          </p:cNvPr>
          <p:cNvSpPr>
            <a:spLocks noGrp="1"/>
          </p:cNvSpPr>
          <p:nvPr>
            <p:ph type="dt" sz="half" idx="10"/>
          </p:nvPr>
        </p:nvSpPr>
        <p:spPr>
          <a:xfrm>
            <a:off x="836676" y="4767262"/>
            <a:ext cx="205740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55F71B55-0A35-E9AF-7721-C7BC6916C61A}"/>
              </a:ext>
            </a:extLst>
          </p:cNvPr>
          <p:cNvSpPr>
            <a:spLocks noGrp="1"/>
          </p:cNvSpPr>
          <p:nvPr>
            <p:ph type="sldNum" sz="quarter" idx="12"/>
          </p:nvPr>
        </p:nvSpPr>
        <p:spPr>
          <a:xfrm>
            <a:off x="6405372" y="4767262"/>
            <a:ext cx="205740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spTree>
    <p:extLst>
      <p:ext uri="{BB962C8B-B14F-4D97-AF65-F5344CB8AC3E}">
        <p14:creationId xmlns:p14="http://schemas.microsoft.com/office/powerpoint/2010/main" val="276116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1" descr="ai_responsible_venn.png"/>
          <p:cNvPicPr>
            <a:picLocks noGrp="1" noChangeAspect="1"/>
          </p:cNvPicPr>
          <p:nvPr/>
        </p:nvPicPr>
        <p:blipFill>
          <a:blip r:embed="rId2"/>
          <a:stretch>
            <a:fillRect/>
          </a:stretch>
        </p:blipFill>
        <p:spPr bwMode="auto">
          <a:xfrm>
            <a:off x="2881383" y="1352723"/>
            <a:ext cx="3576566" cy="2177040"/>
          </a:xfrm>
          <a:prstGeom prst="rect">
            <a:avLst/>
          </a:prstGeom>
          <a:noFill/>
        </p:spPr>
      </p:pic>
      <p:sp>
        <p:nvSpPr>
          <p:cNvPr id="4" name="Espace réservé de la date 3">
            <a:extLst>
              <a:ext uri="{FF2B5EF4-FFF2-40B4-BE49-F238E27FC236}">
                <a16:creationId xmlns:a16="http://schemas.microsoft.com/office/drawing/2014/main" id="{23C68067-BE96-306F-26D4-8A4846CDA690}"/>
              </a:ext>
            </a:extLst>
          </p:cNvPr>
          <p:cNvSpPr>
            <a:spLocks noGrp="1"/>
          </p:cNvSpPr>
          <p:nvPr>
            <p:ph type="dt" sz="half" idx="10"/>
          </p:nvPr>
        </p:nvSpPr>
        <p:spPr>
          <a:xfrm>
            <a:off x="628650" y="4767262"/>
            <a:ext cx="2057400" cy="273844"/>
          </a:xfrm>
        </p:spPr>
        <p:txBody>
          <a:bodyPr vert="horz" lIns="91440" tIns="45720" rIns="91440" bIns="45720" rtlCol="0" anchor="ctr">
            <a:normAutofit/>
          </a:bodyPr>
          <a:lstStyle/>
          <a:p>
            <a:pPr defTabSz="914400">
              <a:lnSpc>
                <a:spcPct val="90000"/>
              </a:lnSpc>
              <a:spcAft>
                <a:spcPts val="600"/>
              </a:spcAft>
            </a:pPr>
            <a:r>
              <a:rPr lang="en-US" sz="1200"/>
              <a:t>Feb. 11, 2025</a:t>
            </a:r>
          </a:p>
        </p:txBody>
      </p:sp>
      <p:sp>
        <p:nvSpPr>
          <p:cNvPr id="5" name="Espace réservé du numéro de diapositive 4">
            <a:extLst>
              <a:ext uri="{FF2B5EF4-FFF2-40B4-BE49-F238E27FC236}">
                <a16:creationId xmlns:a16="http://schemas.microsoft.com/office/drawing/2014/main" id="{30253441-072A-976F-1BE5-BD3B3DDC3EB8}"/>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C5EF2332-01BF-834F-8236-50238282D533}" type="slidenum">
              <a:rPr lang="en-US" sz="1200" smtClean="0"/>
              <a:pPr defTabSz="914400">
                <a:lnSpc>
                  <a:spcPct val="90000"/>
                </a:lnSpc>
                <a:spcAft>
                  <a:spcPts val="600"/>
                </a:spcAft>
              </a:pPr>
              <a:t>13</a:t>
            </a:fld>
            <a:endParaRPr lang="en-US"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B53F5D-6E3D-7A7C-3813-084A56C21F2C}"/>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B9B161-9BF3-1B05-583E-D73ACA02BFC9}"/>
              </a:ext>
            </a:extLst>
          </p:cNvPr>
          <p:cNvSpPr>
            <a:spLocks noGrp="1"/>
          </p:cNvSpPr>
          <p:nvPr>
            <p:ph type="title"/>
          </p:nvPr>
        </p:nvSpPr>
        <p:spPr>
          <a:xfrm>
            <a:off x="836676" y="411480"/>
            <a:ext cx="7626096" cy="884682"/>
          </a:xfrm>
        </p:spPr>
        <p:txBody>
          <a:bodyPr>
            <a:normAutofit/>
          </a:bodyPr>
          <a:lstStyle/>
          <a:p>
            <a:pPr marL="0" lvl="0" indent="0">
              <a:buNone/>
            </a:pPr>
            <a:r>
              <a:rPr lang="fr-CA" sz="3000"/>
              <a:t>AI and Society: A Multidisciplinary Perspective</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EAC71F3-B3B6-1C23-DC7D-33122760B896}"/>
              </a:ext>
            </a:extLst>
          </p:cNvPr>
          <p:cNvSpPr>
            <a:spLocks noGrp="1"/>
          </p:cNvSpPr>
          <p:nvPr>
            <p:ph idx="1"/>
          </p:nvPr>
        </p:nvSpPr>
        <p:spPr>
          <a:xfrm>
            <a:off x="836676" y="1861457"/>
            <a:ext cx="7626096" cy="2771265"/>
          </a:xfrm>
        </p:spPr>
        <p:txBody>
          <a:bodyPr>
            <a:normAutofit/>
          </a:bodyPr>
          <a:lstStyle/>
          <a:p>
            <a:pPr>
              <a:lnSpc>
                <a:spcPct val="90000"/>
              </a:lnSpc>
            </a:pPr>
            <a:r>
              <a:rPr lang="fr-CA" sz="1700"/>
              <a:t>Framed</a:t>
            </a:r>
            <a:r>
              <a:rPr lang="fr-CA" sz="1700" dirty="0"/>
              <a:t> </a:t>
            </a:r>
            <a:r>
              <a:rPr lang="fr-CA" sz="1700"/>
              <a:t>this</a:t>
            </a:r>
            <a:r>
              <a:rPr lang="fr-CA" sz="1700" dirty="0"/>
              <a:t> </a:t>
            </a:r>
            <a:r>
              <a:rPr lang="fr-CA" sz="1700"/>
              <a:t>way</a:t>
            </a:r>
            <a:r>
              <a:rPr lang="fr-CA" sz="1700" dirty="0"/>
              <a:t>, </a:t>
            </a:r>
            <a:r>
              <a:rPr lang="fr-CA" sz="1700"/>
              <a:t>it</a:t>
            </a:r>
            <a:r>
              <a:rPr lang="fr-CA" sz="1700" dirty="0"/>
              <a:t> </a:t>
            </a:r>
            <a:r>
              <a:rPr lang="fr-CA" sz="1700"/>
              <a:t>becomes</a:t>
            </a:r>
            <a:r>
              <a:rPr lang="fr-CA" sz="1700" dirty="0"/>
              <a:t> apparent how crucial </a:t>
            </a:r>
            <a:r>
              <a:rPr lang="fr-CA" sz="1700"/>
              <a:t>it</a:t>
            </a:r>
            <a:r>
              <a:rPr lang="fr-CA" sz="1700" dirty="0"/>
              <a:t> </a:t>
            </a:r>
            <a:r>
              <a:rPr lang="fr-CA" sz="1700"/>
              <a:t>is</a:t>
            </a:r>
            <a:r>
              <a:rPr lang="fr-CA" sz="1700" dirty="0"/>
              <a:t> to match </a:t>
            </a:r>
            <a:r>
              <a:rPr lang="fr-CA" sz="1700"/>
              <a:t>each</a:t>
            </a:r>
            <a:r>
              <a:rPr lang="fr-CA" sz="1700" dirty="0"/>
              <a:t> type of AI usage—</a:t>
            </a:r>
            <a:r>
              <a:rPr lang="fr-CA" sz="1700"/>
              <a:t>generative</a:t>
            </a:r>
            <a:r>
              <a:rPr lang="fr-CA" sz="1700" dirty="0"/>
              <a:t>, explicative, or </a:t>
            </a:r>
            <a:r>
              <a:rPr lang="fr-CA" sz="1700"/>
              <a:t>predictive</a:t>
            </a:r>
            <a:r>
              <a:rPr lang="fr-CA" sz="1700" dirty="0"/>
              <a:t>—to the </a:t>
            </a:r>
            <a:r>
              <a:rPr lang="fr-CA" sz="1700"/>
              <a:t>specific</a:t>
            </a:r>
            <a:r>
              <a:rPr lang="fr-CA" sz="1700" dirty="0"/>
              <a:t> </a:t>
            </a:r>
            <a:r>
              <a:rPr lang="fr-CA" sz="1700"/>
              <a:t>context</a:t>
            </a:r>
            <a:r>
              <a:rPr lang="fr-CA" sz="1700" dirty="0"/>
              <a:t> in </a:t>
            </a:r>
            <a:r>
              <a:rPr lang="fr-CA" sz="1700"/>
              <a:t>which</a:t>
            </a:r>
            <a:r>
              <a:rPr lang="fr-CA" sz="1700" dirty="0"/>
              <a:t> </a:t>
            </a:r>
            <a:r>
              <a:rPr lang="fr-CA" sz="1700"/>
              <a:t>it</a:t>
            </a:r>
            <a:r>
              <a:rPr lang="fr-CA" sz="1700" dirty="0"/>
              <a:t> </a:t>
            </a:r>
            <a:r>
              <a:rPr lang="fr-CA" sz="1700"/>
              <a:t>operates</a:t>
            </a:r>
            <a:r>
              <a:rPr lang="fr-CA" sz="1700" dirty="0"/>
              <a:t>.</a:t>
            </a:r>
            <a:endParaRPr lang="fr-CA" sz="1700"/>
          </a:p>
          <a:p>
            <a:pPr>
              <a:lnSpc>
                <a:spcPct val="90000"/>
              </a:lnSpc>
            </a:pPr>
            <a:endParaRPr lang="fr-CA" sz="1700"/>
          </a:p>
          <a:p>
            <a:pPr lvl="1">
              <a:lnSpc>
                <a:spcPct val="90000"/>
              </a:lnSpc>
            </a:pPr>
            <a:r>
              <a:rPr lang="fr-CA" sz="1700"/>
              <a:t>For instance, a generative model deployed in creative industries poses different ethical and regulatory conundrums than a predictive system used for credit scoring.</a:t>
            </a:r>
          </a:p>
          <a:p>
            <a:pPr>
              <a:lnSpc>
                <a:spcPct val="90000"/>
              </a:lnSpc>
            </a:pPr>
            <a:endParaRPr lang="fr-CA" sz="1700"/>
          </a:p>
          <a:p>
            <a:pPr>
              <a:lnSpc>
                <a:spcPct val="90000"/>
              </a:lnSpc>
            </a:pPr>
            <a:r>
              <a:rPr lang="fr-CA" sz="1700" dirty="0"/>
              <a:t>A </a:t>
            </a:r>
            <a:r>
              <a:rPr lang="fr-CA" sz="1700"/>
              <a:t>thorough</a:t>
            </a:r>
            <a:r>
              <a:rPr lang="fr-CA" sz="1700" dirty="0"/>
              <a:t> </a:t>
            </a:r>
            <a:r>
              <a:rPr lang="fr-CA" sz="1700"/>
              <a:t>assessment</a:t>
            </a:r>
            <a:r>
              <a:rPr lang="fr-CA" sz="1700" dirty="0"/>
              <a:t> of </a:t>
            </a:r>
            <a:r>
              <a:rPr lang="fr-CA" sz="1700"/>
              <a:t>these</a:t>
            </a:r>
            <a:r>
              <a:rPr lang="fr-CA" sz="1700" dirty="0"/>
              <a:t> distinctions can </a:t>
            </a:r>
            <a:r>
              <a:rPr lang="fr-CA" sz="1700"/>
              <a:t>guard</a:t>
            </a:r>
            <a:r>
              <a:rPr lang="fr-CA" sz="1700" dirty="0"/>
              <a:t> </a:t>
            </a:r>
            <a:r>
              <a:rPr lang="fr-CA" sz="1700"/>
              <a:t>against</a:t>
            </a:r>
            <a:r>
              <a:rPr lang="fr-CA" sz="1700" dirty="0"/>
              <a:t> “</a:t>
            </a:r>
            <a:r>
              <a:rPr lang="fr-CA" sz="1700"/>
              <a:t>wrong</a:t>
            </a:r>
            <a:r>
              <a:rPr lang="fr-CA" sz="1700" dirty="0"/>
              <a:t> </a:t>
            </a:r>
            <a:r>
              <a:rPr lang="fr-CA" sz="1700"/>
              <a:t>trajectories</a:t>
            </a:r>
            <a:r>
              <a:rPr lang="fr-CA" sz="1700" dirty="0"/>
              <a:t>” of </a:t>
            </a:r>
            <a:r>
              <a:rPr lang="fr-CA" sz="1700"/>
              <a:t>debate</a:t>
            </a:r>
            <a:r>
              <a:rPr lang="fr-CA" sz="1700" dirty="0"/>
              <a:t>.</a:t>
            </a:r>
            <a:endParaRPr lang="fr-CA" sz="1700"/>
          </a:p>
        </p:txBody>
      </p:sp>
      <p:sp>
        <p:nvSpPr>
          <p:cNvPr id="4" name="Espace réservé de la date 3">
            <a:extLst>
              <a:ext uri="{FF2B5EF4-FFF2-40B4-BE49-F238E27FC236}">
                <a16:creationId xmlns:a16="http://schemas.microsoft.com/office/drawing/2014/main" id="{DA599BFF-9E97-7E7B-4C7D-498A6E3F3CD4}"/>
              </a:ext>
            </a:extLst>
          </p:cNvPr>
          <p:cNvSpPr>
            <a:spLocks noGrp="1"/>
          </p:cNvSpPr>
          <p:nvPr>
            <p:ph type="dt" sz="half" idx="10"/>
          </p:nvPr>
        </p:nvSpPr>
        <p:spPr>
          <a:xfrm>
            <a:off x="836676" y="4767262"/>
            <a:ext cx="205740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4E378F66-B239-5633-B387-D6911141C1A9}"/>
              </a:ext>
            </a:extLst>
          </p:cNvPr>
          <p:cNvSpPr>
            <a:spLocks noGrp="1"/>
          </p:cNvSpPr>
          <p:nvPr>
            <p:ph type="sldNum" sz="quarter" idx="12"/>
          </p:nvPr>
        </p:nvSpPr>
        <p:spPr>
          <a:xfrm>
            <a:off x="6405372" y="4767262"/>
            <a:ext cx="205740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14</a:t>
            </a:fld>
            <a:endParaRPr lang="en-US">
              <a:solidFill>
                <a:schemeClr val="tx1">
                  <a:lumMod val="50000"/>
                  <a:lumOff val="50000"/>
                </a:schemeClr>
              </a:solidFill>
            </a:endParaRPr>
          </a:p>
        </p:txBody>
      </p:sp>
    </p:spTree>
    <p:extLst>
      <p:ext uri="{BB962C8B-B14F-4D97-AF65-F5344CB8AC3E}">
        <p14:creationId xmlns:p14="http://schemas.microsoft.com/office/powerpoint/2010/main" val="80722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Rectangle 49">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411480"/>
            <a:ext cx="7626096" cy="884682"/>
          </a:xfrm>
        </p:spPr>
        <p:txBody>
          <a:bodyPr>
            <a:normAutofit/>
          </a:bodyPr>
          <a:lstStyle/>
          <a:p>
            <a:pPr marL="0" lvl="0" indent="0">
              <a:buNone/>
            </a:pPr>
            <a:r>
              <a:rPr lang="fr-CA" sz="3000"/>
              <a:t>Conclusion</a:t>
            </a:r>
          </a:p>
        </p:txBody>
      </p:sp>
      <p:sp>
        <p:nvSpPr>
          <p:cNvPr id="47" name="Rectangle 4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1861457"/>
            <a:ext cx="7626096" cy="2771265"/>
          </a:xfrm>
        </p:spPr>
        <p:txBody>
          <a:bodyPr>
            <a:normAutofit/>
          </a:bodyPr>
          <a:lstStyle/>
          <a:p>
            <a:pPr lvl="0">
              <a:lnSpc>
                <a:spcPct val="90000"/>
              </a:lnSpc>
            </a:pPr>
            <a:r>
              <a:rPr lang="fr-CA" sz="1400"/>
              <a:t>Global technological effects surpass the confines of individual nations, </a:t>
            </a:r>
            <a:r>
              <a:rPr lang="fr-CA" sz="1400" b="1"/>
              <a:t>necessitating international cooperation </a:t>
            </a:r>
            <a:r>
              <a:rPr lang="fr-CA" sz="1400"/>
              <a:t>rather than isolated or localized strategies.</a:t>
            </a:r>
            <a:br>
              <a:rPr lang="fr-CA" sz="1400"/>
            </a:br>
            <a:endParaRPr lang="fr-CA" sz="1400"/>
          </a:p>
          <a:p>
            <a:pPr lvl="0">
              <a:lnSpc>
                <a:spcPct val="90000"/>
              </a:lnSpc>
            </a:pPr>
            <a:r>
              <a:rPr lang="fr-CA" sz="1400"/>
              <a:t>Addressing AI’s varied manifestations—whether generative, explicative, or predictive—under a clear, structured framework </a:t>
            </a:r>
            <a:r>
              <a:rPr lang="fr-CA" sz="1400" b="1"/>
              <a:t>allows stakeholders to establish consistent standards, exchange best practices, and devise fair governance structures</a:t>
            </a:r>
            <a:r>
              <a:rPr lang="fr-CA" sz="1400"/>
              <a:t>.</a:t>
            </a:r>
            <a:br>
              <a:rPr lang="fr-CA" sz="1400"/>
            </a:br>
            <a:endParaRPr lang="fr-CA" sz="1400"/>
          </a:p>
          <a:p>
            <a:pPr lvl="0">
              <a:lnSpc>
                <a:spcPct val="90000"/>
              </a:lnSpc>
            </a:pPr>
            <a:r>
              <a:rPr lang="fr-CA" sz="1400"/>
              <a:t>Understood in these terms, Society 5.0 is not just a forward-looking concept; it becomes a </a:t>
            </a:r>
            <a:r>
              <a:rPr lang="fr-CA" sz="1400" b="1"/>
              <a:t>practical call to action grounded in collective recognition of today’s complex challenges.</a:t>
            </a:r>
            <a:br>
              <a:rPr lang="fr-CA" sz="1400" b="1"/>
            </a:br>
            <a:endParaRPr lang="fr-CA" sz="1400" b="1"/>
          </a:p>
          <a:p>
            <a:pPr lvl="0">
              <a:lnSpc>
                <a:spcPct val="90000"/>
              </a:lnSpc>
            </a:pPr>
            <a:r>
              <a:rPr lang="fr-CA" sz="1400"/>
              <a:t>By foregrounding </a:t>
            </a:r>
            <a:r>
              <a:rPr lang="fr-CA" sz="1400" b="1"/>
              <a:t>interdisciplinary inquiry</a:t>
            </a:r>
            <a:r>
              <a:rPr lang="fr-CA" sz="1400"/>
              <a:t>, decision-makers can better formulate holistic, ethically conscious, and sustainable approaches to AI and its societal ramifications.</a:t>
            </a:r>
            <a:endParaRPr lang="fr-CA" sz="1400" dirty="0"/>
          </a:p>
        </p:txBody>
      </p:sp>
      <p:sp>
        <p:nvSpPr>
          <p:cNvPr id="4" name="Espace réservé de la date 3">
            <a:extLst>
              <a:ext uri="{FF2B5EF4-FFF2-40B4-BE49-F238E27FC236}">
                <a16:creationId xmlns:a16="http://schemas.microsoft.com/office/drawing/2014/main" id="{853F8FE9-9E6E-E842-0D13-E3F520234455}"/>
              </a:ext>
            </a:extLst>
          </p:cNvPr>
          <p:cNvSpPr>
            <a:spLocks noGrp="1"/>
          </p:cNvSpPr>
          <p:nvPr>
            <p:ph type="dt" sz="half" idx="10"/>
          </p:nvPr>
        </p:nvSpPr>
        <p:spPr>
          <a:xfrm>
            <a:off x="836676" y="4767262"/>
            <a:ext cx="205740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8F64646C-9177-B2FF-BCC4-D8F2FFC27211}"/>
              </a:ext>
            </a:extLst>
          </p:cNvPr>
          <p:cNvSpPr>
            <a:spLocks noGrp="1"/>
          </p:cNvSpPr>
          <p:nvPr>
            <p:ph type="sldNum" sz="quarter" idx="12"/>
          </p:nvPr>
        </p:nvSpPr>
        <p:spPr>
          <a:xfrm>
            <a:off x="6405372" y="4767262"/>
            <a:ext cx="205740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2813C98-2B1E-22B0-6711-F6449A2441DB}"/>
              </a:ext>
            </a:extLst>
          </p:cNvPr>
          <p:cNvSpPr>
            <a:spLocks noGrp="1"/>
          </p:cNvSpPr>
          <p:nvPr>
            <p:ph type="title"/>
          </p:nvPr>
        </p:nvSpPr>
        <p:spPr>
          <a:xfrm>
            <a:off x="630936" y="320040"/>
            <a:ext cx="7879842" cy="1439355"/>
          </a:xfrm>
        </p:spPr>
        <p:txBody>
          <a:bodyPr anchor="b">
            <a:normAutofit/>
          </a:bodyPr>
          <a:lstStyle/>
          <a:p>
            <a:r>
              <a:rPr lang="fr-FR" sz="4500"/>
              <a:t>Conclusion</a:t>
            </a:r>
          </a:p>
        </p:txBody>
      </p:sp>
      <p:sp>
        <p:nvSpPr>
          <p:cNvPr id="28" name="Rectangle 2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5A2C02D3-DE69-38F5-F32A-866C7C7AD9B7}"/>
              </a:ext>
            </a:extLst>
          </p:cNvPr>
          <p:cNvSpPr>
            <a:spLocks noGrp="1"/>
          </p:cNvSpPr>
          <p:nvPr>
            <p:ph idx="1"/>
          </p:nvPr>
        </p:nvSpPr>
        <p:spPr>
          <a:xfrm>
            <a:off x="630936" y="2502951"/>
            <a:ext cx="7882128" cy="2179265"/>
          </a:xfrm>
        </p:spPr>
        <p:txBody>
          <a:bodyPr>
            <a:normAutofit/>
          </a:bodyPr>
          <a:lstStyle/>
          <a:p>
            <a:r>
              <a:rPr lang="fr-CA" sz="1700" b="0" i="0" u="none" strike="noStrike">
                <a:effectLst/>
                <a:latin typeface="-webkit-standard"/>
              </a:rPr>
              <a:t>Multidisciplinarity is essential for identifying and addressing the full spectrum of potential issues, while interdisciplinarity is indispensable for formulating comprehensive and coherent solutions.</a:t>
            </a:r>
            <a:endParaRPr lang="fr-FR" sz="1700" dirty="0"/>
          </a:p>
        </p:txBody>
      </p:sp>
      <p:sp>
        <p:nvSpPr>
          <p:cNvPr id="4" name="Espace réservé de la date 3">
            <a:extLst>
              <a:ext uri="{FF2B5EF4-FFF2-40B4-BE49-F238E27FC236}">
                <a16:creationId xmlns:a16="http://schemas.microsoft.com/office/drawing/2014/main" id="{6352023A-1C06-F6D9-B169-478A82916027}"/>
              </a:ext>
            </a:extLst>
          </p:cNvPr>
          <p:cNvSpPr>
            <a:spLocks noGrp="1"/>
          </p:cNvSpPr>
          <p:nvPr>
            <p:ph type="dt" sz="half" idx="10"/>
          </p:nvPr>
        </p:nvSpPr>
        <p:spPr>
          <a:xfrm>
            <a:off x="630936" y="4767262"/>
            <a:ext cx="1933127"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08A6F8D2-D9E5-126E-BB9F-6AE6DBA67CDD}"/>
              </a:ext>
            </a:extLst>
          </p:cNvPr>
          <p:cNvSpPr>
            <a:spLocks noGrp="1"/>
          </p:cNvSpPr>
          <p:nvPr>
            <p:ph type="sldNum" sz="quarter" idx="12"/>
          </p:nvPr>
        </p:nvSpPr>
        <p:spPr>
          <a:xfrm>
            <a:off x="6654940" y="4767262"/>
            <a:ext cx="1858124"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spTree>
    <p:extLst>
      <p:ext uri="{BB962C8B-B14F-4D97-AF65-F5344CB8AC3E}">
        <p14:creationId xmlns:p14="http://schemas.microsoft.com/office/powerpoint/2010/main" val="268208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4999D1-4A76-07FE-541F-8C31FD556A77}"/>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6571" y="935831"/>
            <a:ext cx="6858000" cy="2255585"/>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a:extLst>
              <a:ext uri="{FF2B5EF4-FFF2-40B4-BE49-F238E27FC236}">
                <a16:creationId xmlns:a16="http://schemas.microsoft.com/office/drawing/2014/main" id="{42D58D01-8558-2540-01D7-6794D388243B}"/>
              </a:ext>
            </a:extLst>
          </p:cNvPr>
          <p:cNvSpPr>
            <a:spLocks noGrp="1"/>
          </p:cNvSpPr>
          <p:nvPr>
            <p:ph type="title"/>
          </p:nvPr>
        </p:nvSpPr>
        <p:spPr>
          <a:xfrm>
            <a:off x="1353741" y="1081629"/>
            <a:ext cx="6436518" cy="1632996"/>
          </a:xfrm>
        </p:spPr>
        <p:txBody>
          <a:bodyPr vert="horz" lIns="91440" tIns="45720" rIns="91440" bIns="45720" rtlCol="0" anchor="ctr">
            <a:normAutofit/>
          </a:bodyPr>
          <a:lstStyle/>
          <a:p>
            <a:pPr defTabSz="914400">
              <a:lnSpc>
                <a:spcPct val="90000"/>
              </a:lnSpc>
            </a:pPr>
            <a:r>
              <a:rPr lang="en-US" sz="5000" kern="1200">
                <a:solidFill>
                  <a:schemeClr val="tx1"/>
                </a:solidFill>
                <a:latin typeface="+mj-lt"/>
                <a:ea typeface="+mj-ea"/>
                <a:cs typeface="+mj-cs"/>
              </a:rPr>
              <a:t>Conclusion</a:t>
            </a:r>
          </a:p>
        </p:txBody>
      </p:sp>
      <p:sp>
        <p:nvSpPr>
          <p:cNvPr id="23" name="Rectangle: Rounded Corners 22">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5904" y="2934241"/>
            <a:ext cx="5419335"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DE23BE3-052B-DE52-969E-EF38BF8CA2BD}"/>
              </a:ext>
            </a:extLst>
          </p:cNvPr>
          <p:cNvSpPr>
            <a:spLocks noGrp="1"/>
          </p:cNvSpPr>
          <p:nvPr>
            <p:ph idx="1"/>
          </p:nvPr>
        </p:nvSpPr>
        <p:spPr>
          <a:xfrm>
            <a:off x="1925241" y="2971800"/>
            <a:ext cx="5293518" cy="435768"/>
          </a:xfrm>
        </p:spPr>
        <p:txBody>
          <a:bodyPr vert="horz" lIns="91440" tIns="45720" rIns="91440" bIns="45720" rtlCol="0" anchor="ctr">
            <a:normAutofit/>
          </a:bodyPr>
          <a:lstStyle/>
          <a:p>
            <a:pPr marL="0" indent="0" algn="ctr" defTabSz="914400">
              <a:lnSpc>
                <a:spcPct val="90000"/>
              </a:lnSpc>
              <a:spcBef>
                <a:spcPts val="1000"/>
              </a:spcBef>
              <a:buNone/>
            </a:pPr>
            <a:r>
              <a:rPr lang="en-US" sz="2100" kern="1200">
                <a:solidFill>
                  <a:srgbClr val="FFFFFF"/>
                </a:solidFill>
                <a:latin typeface="+mn-lt"/>
                <a:ea typeface="+mn-ea"/>
                <a:cs typeface="+mn-cs"/>
              </a:rPr>
              <a:t>Thank you!</a:t>
            </a:r>
          </a:p>
        </p:txBody>
      </p:sp>
      <p:sp>
        <p:nvSpPr>
          <p:cNvPr id="4" name="Espace réservé de la date 3">
            <a:extLst>
              <a:ext uri="{FF2B5EF4-FFF2-40B4-BE49-F238E27FC236}">
                <a16:creationId xmlns:a16="http://schemas.microsoft.com/office/drawing/2014/main" id="{7FFB0F41-B27B-7347-168E-340AD250700C}"/>
              </a:ext>
            </a:extLst>
          </p:cNvPr>
          <p:cNvSpPr>
            <a:spLocks noGrp="1"/>
          </p:cNvSpPr>
          <p:nvPr>
            <p:ph type="dt" sz="half" idx="10"/>
          </p:nvPr>
        </p:nvSpPr>
        <p:spPr>
          <a:xfrm>
            <a:off x="628650" y="4767262"/>
            <a:ext cx="2057400" cy="273844"/>
          </a:xfrm>
        </p:spPr>
        <p:txBody>
          <a:bodyPr vert="horz" lIns="91440" tIns="45720" rIns="91440" bIns="45720" rtlCol="0" anchor="ctr">
            <a:normAutofit/>
          </a:bodyPr>
          <a:lstStyle/>
          <a:p>
            <a:pPr defTabSz="914400">
              <a:lnSpc>
                <a:spcPct val="90000"/>
              </a:lnSpc>
              <a:spcAft>
                <a:spcPts val="600"/>
              </a:spcAft>
            </a:pPr>
            <a:r>
              <a:rPr lang="en-US" sz="1200">
                <a:solidFill>
                  <a:schemeClr val="tx1">
                    <a:lumMod val="50000"/>
                    <a:lumOff val="50000"/>
                  </a:schemeClr>
                </a:solidFill>
              </a:rPr>
              <a:t>Feb. 11, 2025</a:t>
            </a:r>
          </a:p>
        </p:txBody>
      </p:sp>
      <p:sp>
        <p:nvSpPr>
          <p:cNvPr id="5" name="Espace réservé du numéro de diapositive 4">
            <a:extLst>
              <a:ext uri="{FF2B5EF4-FFF2-40B4-BE49-F238E27FC236}">
                <a16:creationId xmlns:a16="http://schemas.microsoft.com/office/drawing/2014/main" id="{D2E0EFC3-DD71-47EA-0921-3C282D40ED2C}"/>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C5EF2332-01BF-834F-8236-50238282D533}" type="slidenum">
              <a:rPr lang="en-US" sz="1200">
                <a:solidFill>
                  <a:schemeClr val="tx1">
                    <a:lumMod val="50000"/>
                    <a:lumOff val="50000"/>
                  </a:schemeClr>
                </a:solidFill>
              </a:rPr>
              <a:pPr defTabSz="914400">
                <a:lnSpc>
                  <a:spcPct val="90000"/>
                </a:lnSpc>
                <a:spcAft>
                  <a:spcPts val="600"/>
                </a:spcAft>
              </a:pPr>
              <a:t>17</a:t>
            </a:fld>
            <a:endParaRPr lang="en-US" sz="1200">
              <a:solidFill>
                <a:schemeClr val="tx1">
                  <a:lumMod val="50000"/>
                  <a:lumOff val="50000"/>
                </a:schemeClr>
              </a:solidFill>
            </a:endParaRPr>
          </a:p>
        </p:txBody>
      </p:sp>
    </p:spTree>
    <p:extLst>
      <p:ext uri="{BB962C8B-B14F-4D97-AF65-F5344CB8AC3E}">
        <p14:creationId xmlns:p14="http://schemas.microsoft.com/office/powerpoint/2010/main" val="5366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Rectangle 4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411480"/>
            <a:ext cx="7626096" cy="884682"/>
          </a:xfrm>
        </p:spPr>
        <p:txBody>
          <a:bodyPr>
            <a:normAutofit/>
          </a:bodyPr>
          <a:lstStyle/>
          <a:p>
            <a:pPr marL="0" lvl="0" indent="0">
              <a:buNone/>
            </a:pPr>
            <a:r>
              <a:rPr lang="fr-CA" sz="3000"/>
              <a:t>Introduction</a:t>
            </a:r>
          </a:p>
        </p:txBody>
      </p:sp>
      <p:sp>
        <p:nvSpPr>
          <p:cNvPr id="47" name="Rectangle 4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1861457"/>
            <a:ext cx="7626096" cy="2771265"/>
          </a:xfrm>
        </p:spPr>
        <p:txBody>
          <a:bodyPr>
            <a:normAutofit/>
          </a:bodyPr>
          <a:lstStyle/>
          <a:p>
            <a:pPr lvl="0"/>
            <a:r>
              <a:rPr lang="fr-CA" sz="1700" b="0" i="0" u="none" strike="noStrike">
                <a:effectLst/>
                <a:latin typeface="-webkit-standard"/>
              </a:rPr>
              <a:t>GenAI</a:t>
            </a:r>
            <a:r>
              <a:rPr lang="fr-CA" sz="1700" b="0" i="0" u="none" strike="noStrike" dirty="0">
                <a:effectLst/>
                <a:latin typeface="-webkit-standard"/>
              </a:rPr>
              <a:t>, Open source AI, Techno-</a:t>
            </a:r>
            <a:r>
              <a:rPr lang="fr-CA" sz="1700" b="0" i="0" u="none" strike="noStrike">
                <a:effectLst/>
                <a:latin typeface="-webkit-standard"/>
              </a:rPr>
              <a:t>nationalism</a:t>
            </a:r>
            <a:r>
              <a:rPr lang="fr-CA" sz="1700" b="0" i="0" u="none" strike="noStrike" dirty="0">
                <a:effectLst/>
                <a:latin typeface="-webkit-standard"/>
              </a:rPr>
              <a:t>, </a:t>
            </a:r>
            <a:r>
              <a:rPr lang="fr-CA" sz="1700" b="0" i="0" u="none" strike="noStrike">
                <a:effectLst/>
                <a:latin typeface="-webkit-standard"/>
              </a:rPr>
              <a:t>technological</a:t>
            </a:r>
            <a:r>
              <a:rPr lang="fr-CA" sz="1700" b="0" i="0" u="none" strike="noStrike" dirty="0">
                <a:effectLst/>
                <a:latin typeface="-webkit-standard"/>
              </a:rPr>
              <a:t> </a:t>
            </a:r>
            <a:r>
              <a:rPr lang="fr-CA" sz="1700" b="0" i="0" u="none" strike="noStrike">
                <a:effectLst/>
                <a:latin typeface="-webkit-standard"/>
              </a:rPr>
              <a:t>sovereignty</a:t>
            </a:r>
            <a:r>
              <a:rPr lang="fr-CA" sz="1700" b="0" i="0" u="none" strike="noStrike" dirty="0">
                <a:effectLst/>
                <a:latin typeface="-webkit-standard"/>
              </a:rPr>
              <a:t>, data </a:t>
            </a:r>
            <a:r>
              <a:rPr lang="fr-CA" sz="1700" b="0" i="0" u="none" strike="noStrike">
                <a:effectLst/>
                <a:latin typeface="-webkit-standard"/>
              </a:rPr>
              <a:t>colonialism</a:t>
            </a:r>
            <a:r>
              <a:rPr lang="fr-CA" sz="1700" b="0" i="0" u="none" strike="noStrike" dirty="0">
                <a:effectLst/>
                <a:latin typeface="-webkit-standard"/>
              </a:rPr>
              <a:t>, </a:t>
            </a:r>
            <a:r>
              <a:rPr lang="fr-CA" sz="1700" b="0" i="0" u="none" strike="noStrike">
                <a:effectLst/>
                <a:latin typeface="-webkit-standard"/>
              </a:rPr>
              <a:t>algorithmic</a:t>
            </a:r>
            <a:r>
              <a:rPr lang="fr-CA" sz="1700" b="0" i="0" u="none" strike="noStrike" dirty="0">
                <a:effectLst/>
                <a:latin typeface="-webkit-standard"/>
              </a:rPr>
              <a:t> </a:t>
            </a:r>
            <a:r>
              <a:rPr lang="fr-CA" sz="1700" b="0" i="0" u="none" strike="noStrike">
                <a:effectLst/>
                <a:latin typeface="-webkit-standard"/>
              </a:rPr>
              <a:t>transparency</a:t>
            </a:r>
            <a:r>
              <a:rPr lang="fr-CA" sz="1700" b="0" i="0" u="none" strike="noStrike" dirty="0">
                <a:effectLst/>
                <a:latin typeface="-webkit-standard"/>
              </a:rPr>
              <a:t>, AI </a:t>
            </a:r>
            <a:r>
              <a:rPr lang="fr-CA" sz="1700" b="0" i="0" u="none" strike="noStrike">
                <a:effectLst/>
                <a:latin typeface="-webkit-standard"/>
              </a:rPr>
              <a:t>governance</a:t>
            </a:r>
            <a:r>
              <a:rPr lang="fr-CA" sz="1700" b="0" i="0" u="none" strike="noStrike" dirty="0">
                <a:effectLst/>
                <a:latin typeface="-webkit-standard"/>
              </a:rPr>
              <a:t>, digital </a:t>
            </a:r>
            <a:r>
              <a:rPr lang="fr-CA" sz="1700" b="0" i="0" u="none" strike="noStrike">
                <a:effectLst/>
                <a:latin typeface="-webkit-standard"/>
              </a:rPr>
              <a:t>autonomy</a:t>
            </a:r>
            <a:r>
              <a:rPr lang="fr-CA" sz="1700" b="0" i="0" u="none" strike="noStrike" dirty="0">
                <a:effectLst/>
                <a:latin typeface="-webkit-standard"/>
              </a:rPr>
              <a:t>, big data </a:t>
            </a:r>
            <a:r>
              <a:rPr lang="fr-CA" sz="1700" b="0" i="0" u="none" strike="noStrike">
                <a:effectLst/>
                <a:latin typeface="-webkit-standard"/>
              </a:rPr>
              <a:t>analytics</a:t>
            </a:r>
            <a:r>
              <a:rPr lang="fr-CA" sz="1700" b="0" i="0" u="none" strike="noStrike" dirty="0">
                <a:effectLst/>
                <a:latin typeface="-webkit-standard"/>
              </a:rPr>
              <a:t>, </a:t>
            </a:r>
            <a:r>
              <a:rPr lang="fr-CA" sz="1700" b="0" i="0" u="none" strike="noStrike">
                <a:effectLst/>
                <a:latin typeface="-webkit-standard"/>
              </a:rPr>
              <a:t>algorithmic</a:t>
            </a:r>
            <a:r>
              <a:rPr lang="fr-CA" sz="1700" b="0" i="0" u="none" strike="noStrike" dirty="0">
                <a:effectLst/>
                <a:latin typeface="-webkit-standard"/>
              </a:rPr>
              <a:t> </a:t>
            </a:r>
            <a:r>
              <a:rPr lang="fr-CA" sz="1700" b="0" i="0" u="none" strike="noStrike">
                <a:effectLst/>
                <a:latin typeface="-webkit-standard"/>
              </a:rPr>
              <a:t>accountability</a:t>
            </a:r>
            <a:r>
              <a:rPr lang="fr-CA" sz="1700" b="0" i="0" u="none" strike="noStrike" dirty="0">
                <a:effectLst/>
                <a:latin typeface="-webkit-standard"/>
              </a:rPr>
              <a:t>, </a:t>
            </a:r>
            <a:r>
              <a:rPr lang="fr-CA" sz="1700" b="0" i="0" u="none" strike="noStrike">
                <a:effectLst/>
                <a:latin typeface="-webkit-standard"/>
              </a:rPr>
              <a:t>responsible</a:t>
            </a:r>
            <a:r>
              <a:rPr lang="fr-CA" sz="1700" b="0" i="0" u="none" strike="noStrike" dirty="0">
                <a:effectLst/>
                <a:latin typeface="-webkit-standard"/>
              </a:rPr>
              <a:t> AI, platform </a:t>
            </a:r>
            <a:r>
              <a:rPr lang="fr-CA" sz="1700" b="0" i="0" u="none" strike="noStrike">
                <a:effectLst/>
                <a:latin typeface="-webkit-standard"/>
              </a:rPr>
              <a:t>capitalism</a:t>
            </a:r>
            <a:r>
              <a:rPr lang="fr-CA" sz="1700" b="0" i="0" u="none" strike="noStrike" dirty="0">
                <a:effectLst/>
                <a:latin typeface="-webkit-standard"/>
              </a:rPr>
              <a:t>, machine </a:t>
            </a:r>
            <a:r>
              <a:rPr lang="fr-CA" sz="1700" b="0" i="0" u="none" strike="noStrike">
                <a:effectLst/>
                <a:latin typeface="-webkit-standard"/>
              </a:rPr>
              <a:t>learning</a:t>
            </a:r>
            <a:r>
              <a:rPr lang="fr-CA" sz="1700" b="0" i="0" u="none" strike="noStrike" dirty="0">
                <a:effectLst/>
                <a:latin typeface="-webkit-standard"/>
              </a:rPr>
              <a:t> </a:t>
            </a:r>
            <a:r>
              <a:rPr lang="fr-CA" sz="1700" b="0" i="0" u="none" strike="noStrike">
                <a:effectLst/>
                <a:latin typeface="-webkit-standard"/>
              </a:rPr>
              <a:t>fairness</a:t>
            </a:r>
            <a:r>
              <a:rPr lang="fr-CA" sz="1700" dirty="0">
                <a:latin typeface="-webkit-standard"/>
              </a:rPr>
              <a:t>, data centers, platform </a:t>
            </a:r>
            <a:r>
              <a:rPr lang="fr-CA" sz="1700">
                <a:latin typeface="-webkit-standard"/>
              </a:rPr>
              <a:t>economy</a:t>
            </a:r>
            <a:r>
              <a:rPr lang="fr-CA" sz="1700" dirty="0">
                <a:latin typeface="-webkit-standard"/>
              </a:rPr>
              <a:t>, AI </a:t>
            </a:r>
            <a:r>
              <a:rPr lang="fr-CA" sz="1700">
                <a:latin typeface="-webkit-standard"/>
              </a:rPr>
              <a:t>factory</a:t>
            </a:r>
            <a:r>
              <a:rPr lang="fr-CA" sz="1700" dirty="0">
                <a:latin typeface="-webkit-standard"/>
              </a:rPr>
              <a:t>, </a:t>
            </a:r>
            <a:r>
              <a:rPr lang="fr-CA" sz="1700">
                <a:latin typeface="-webkit-standard"/>
              </a:rPr>
              <a:t>Trustworthy</a:t>
            </a:r>
            <a:r>
              <a:rPr lang="fr-CA" sz="1700" dirty="0">
                <a:latin typeface="-webkit-standard"/>
              </a:rPr>
              <a:t> AI, AI4Good, Society 5.0…</a:t>
            </a:r>
            <a:endParaRPr lang="fr-CA" sz="1700" dirty="0"/>
          </a:p>
        </p:txBody>
      </p:sp>
      <p:sp>
        <p:nvSpPr>
          <p:cNvPr id="4" name="Espace réservé de la date 3">
            <a:extLst>
              <a:ext uri="{FF2B5EF4-FFF2-40B4-BE49-F238E27FC236}">
                <a16:creationId xmlns:a16="http://schemas.microsoft.com/office/drawing/2014/main" id="{E47DA610-3722-2546-7D91-2BA3CF163972}"/>
              </a:ext>
            </a:extLst>
          </p:cNvPr>
          <p:cNvSpPr>
            <a:spLocks noGrp="1"/>
          </p:cNvSpPr>
          <p:nvPr>
            <p:ph type="dt" sz="half" idx="10"/>
          </p:nvPr>
        </p:nvSpPr>
        <p:spPr>
          <a:xfrm>
            <a:off x="836676" y="4767262"/>
            <a:ext cx="205740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CA26AA1A-4567-71C9-05FB-97B0890F6A88}"/>
              </a:ext>
            </a:extLst>
          </p:cNvPr>
          <p:cNvSpPr>
            <a:spLocks noGrp="1"/>
          </p:cNvSpPr>
          <p:nvPr>
            <p:ph type="sldNum" sz="quarter" idx="12"/>
          </p:nvPr>
        </p:nvSpPr>
        <p:spPr>
          <a:xfrm>
            <a:off x="6405372" y="4767262"/>
            <a:ext cx="205740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2</a:t>
            </a:fld>
            <a:endParaRPr lang="en-US">
              <a:solidFill>
                <a:schemeClr val="tx1">
                  <a:lumMod val="50000"/>
                  <a:lumOff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2B1878-74EA-BC94-D502-98DD1A250551}"/>
            </a:ext>
          </a:extLst>
        </p:cNvPr>
        <p:cNvGrpSpPr/>
        <p:nvPr/>
      </p:nvGrpSpPr>
      <p:grpSpPr>
        <a:xfrm>
          <a:off x="0" y="0"/>
          <a:ext cx="0" cy="0"/>
          <a:chOff x="0" y="0"/>
          <a:chExt cx="0" cy="0"/>
        </a:xfrm>
      </p:grpSpPr>
      <p:sp useBgFill="1">
        <p:nvSpPr>
          <p:cNvPr id="1056" name="Rectangle 1055">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CF422-0E31-ED6C-3C3D-F71657C7B38C}"/>
              </a:ext>
            </a:extLst>
          </p:cNvPr>
          <p:cNvSpPr>
            <a:spLocks noGrp="1"/>
          </p:cNvSpPr>
          <p:nvPr>
            <p:ph type="title"/>
          </p:nvPr>
        </p:nvSpPr>
        <p:spPr>
          <a:xfrm>
            <a:off x="459486" y="809244"/>
            <a:ext cx="4701577" cy="1152144"/>
          </a:xfrm>
        </p:spPr>
        <p:txBody>
          <a:bodyPr anchor="b">
            <a:normAutofit/>
          </a:bodyPr>
          <a:lstStyle/>
          <a:p>
            <a:pPr marL="0" lvl="0" indent="0">
              <a:buNone/>
            </a:pPr>
            <a:r>
              <a:rPr lang="fr-CA" sz="3900"/>
              <a:t>Introduction</a:t>
            </a:r>
          </a:p>
        </p:txBody>
      </p:sp>
      <p:sp>
        <p:nvSpPr>
          <p:cNvPr id="1055"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9902" y="272542"/>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7" name="Rectangle 1056">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201655"/>
            <a:ext cx="46634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BD42E9F-5C4D-988D-D595-976848DAE27E}"/>
              </a:ext>
            </a:extLst>
          </p:cNvPr>
          <p:cNvSpPr>
            <a:spLocks noGrp="1"/>
          </p:cNvSpPr>
          <p:nvPr>
            <p:ph idx="1"/>
          </p:nvPr>
        </p:nvSpPr>
        <p:spPr>
          <a:xfrm>
            <a:off x="461593" y="2516886"/>
            <a:ext cx="4701578" cy="2119122"/>
          </a:xfrm>
        </p:spPr>
        <p:txBody>
          <a:bodyPr>
            <a:normAutofit/>
          </a:bodyPr>
          <a:lstStyle/>
          <a:p>
            <a:pPr lvl="0">
              <a:lnSpc>
                <a:spcPct val="90000"/>
              </a:lnSpc>
            </a:pPr>
            <a:r>
              <a:rPr lang="fr-CA" sz="1600"/>
              <a:t>Echoing Confucius’s assertion that “when words lose their meaning, human beings lose their freedom,” this approach to conceptual clarity is not merely theoretical but crucial to maintaining an informed and liberating discourse.</a:t>
            </a:r>
          </a:p>
          <a:p>
            <a:pPr lvl="0">
              <a:lnSpc>
                <a:spcPct val="90000"/>
              </a:lnSpc>
            </a:pPr>
            <a:endParaRPr lang="fr-CA" sz="1600"/>
          </a:p>
          <a:p>
            <a:pPr lvl="0">
              <a:lnSpc>
                <a:spcPct val="90000"/>
              </a:lnSpc>
            </a:pPr>
            <a:endParaRPr lang="fr-CA" sz="1600"/>
          </a:p>
          <a:p>
            <a:pPr lvl="0">
              <a:lnSpc>
                <a:spcPct val="90000"/>
              </a:lnSpc>
            </a:pPr>
            <a:r>
              <a:rPr lang="fr-CA" sz="1600"/>
              <a:t>… not generated by DeepSeek</a:t>
            </a:r>
          </a:p>
        </p:txBody>
      </p:sp>
      <p:sp>
        <p:nvSpPr>
          <p:cNvPr id="4" name="Espace réservé de la date 3">
            <a:extLst>
              <a:ext uri="{FF2B5EF4-FFF2-40B4-BE49-F238E27FC236}">
                <a16:creationId xmlns:a16="http://schemas.microsoft.com/office/drawing/2014/main" id="{DA3F35C8-813B-910D-F9E9-36D97554C2A2}"/>
              </a:ext>
            </a:extLst>
          </p:cNvPr>
          <p:cNvSpPr>
            <a:spLocks noGrp="1"/>
          </p:cNvSpPr>
          <p:nvPr>
            <p:ph type="dt" sz="half" idx="10"/>
          </p:nvPr>
        </p:nvSpPr>
        <p:spPr>
          <a:xfrm>
            <a:off x="461593" y="4767262"/>
            <a:ext cx="96012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7F409A7B-001D-E672-02E8-33BCF2E177CD}"/>
              </a:ext>
            </a:extLst>
          </p:cNvPr>
          <p:cNvSpPr>
            <a:spLocks noGrp="1"/>
          </p:cNvSpPr>
          <p:nvPr>
            <p:ph type="sldNum" sz="quarter" idx="12"/>
          </p:nvPr>
        </p:nvSpPr>
        <p:spPr>
          <a:xfrm>
            <a:off x="4204556" y="4767262"/>
            <a:ext cx="96012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3</a:t>
            </a:fld>
            <a:endParaRPr lang="en-US">
              <a:solidFill>
                <a:schemeClr val="tx1">
                  <a:lumMod val="50000"/>
                  <a:lumOff val="50000"/>
                </a:schemeClr>
              </a:solidFill>
            </a:endParaRPr>
          </a:p>
        </p:txBody>
      </p:sp>
      <p:pic>
        <p:nvPicPr>
          <p:cNvPr id="1026" name="Picture 2">
            <a:extLst>
              <a:ext uri="{FF2B5EF4-FFF2-40B4-BE49-F238E27FC236}">
                <a16:creationId xmlns:a16="http://schemas.microsoft.com/office/drawing/2014/main" id="{920F00C3-1770-B6D3-ACFA-C754A4FD3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92" b="2"/>
          <a:stretch/>
        </p:blipFill>
        <p:spPr bwMode="auto">
          <a:xfrm>
            <a:off x="5763004" y="10"/>
            <a:ext cx="3380995"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3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7B3899-1A6F-C260-AF72-74DD6293489A}"/>
            </a:ext>
          </a:extLst>
        </p:cNvPr>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9355B5-3E33-1868-45E5-88582E8DFF84}"/>
              </a:ext>
            </a:extLst>
          </p:cNvPr>
          <p:cNvSpPr>
            <a:spLocks noGrp="1"/>
          </p:cNvSpPr>
          <p:nvPr>
            <p:ph type="title"/>
          </p:nvPr>
        </p:nvSpPr>
        <p:spPr>
          <a:xfrm>
            <a:off x="836676" y="411480"/>
            <a:ext cx="7626096" cy="884682"/>
          </a:xfrm>
        </p:spPr>
        <p:txBody>
          <a:bodyPr>
            <a:normAutofit/>
          </a:bodyPr>
          <a:lstStyle/>
          <a:p>
            <a:pPr marL="0" lvl="0" indent="0">
              <a:buNone/>
            </a:pPr>
            <a:r>
              <a:rPr lang="fr-CA" sz="3000"/>
              <a:t>Ai, Science and Society</a:t>
            </a:r>
          </a:p>
        </p:txBody>
      </p:sp>
      <p:sp>
        <p:nvSpPr>
          <p:cNvPr id="77" name="Rectangle 7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DD1245D-4F07-C0CB-9CC5-0A2B5526C979}"/>
              </a:ext>
            </a:extLst>
          </p:cNvPr>
          <p:cNvSpPr>
            <a:spLocks noGrp="1"/>
          </p:cNvSpPr>
          <p:nvPr>
            <p:ph idx="1"/>
          </p:nvPr>
        </p:nvSpPr>
        <p:spPr>
          <a:xfrm>
            <a:off x="836676" y="1861457"/>
            <a:ext cx="7626096" cy="2771265"/>
          </a:xfrm>
        </p:spPr>
        <p:txBody>
          <a:bodyPr>
            <a:normAutofit/>
          </a:bodyPr>
          <a:lstStyle/>
          <a:p>
            <a:pPr lvl="0"/>
            <a:r>
              <a:rPr lang="fr-CA" sz="1700"/>
              <a:t>Originating</a:t>
            </a:r>
            <a:r>
              <a:rPr lang="fr-CA" sz="1700" dirty="0"/>
              <a:t> </a:t>
            </a:r>
            <a:r>
              <a:rPr lang="fr-CA" sz="1700"/>
              <a:t>from</a:t>
            </a:r>
            <a:r>
              <a:rPr lang="fr-CA" sz="1700" dirty="0"/>
              <a:t> Japan, Society 5.0 proposes a “super-smart” social system </a:t>
            </a:r>
            <a:r>
              <a:rPr lang="fr-CA" sz="1700"/>
              <a:t>where</a:t>
            </a:r>
            <a:r>
              <a:rPr lang="fr-CA" sz="1700" dirty="0"/>
              <a:t> digital technologies, </a:t>
            </a:r>
            <a:r>
              <a:rPr lang="fr-CA" sz="1700"/>
              <a:t>especially</a:t>
            </a:r>
            <a:r>
              <a:rPr lang="fr-CA" sz="1700" dirty="0"/>
              <a:t> AI, </a:t>
            </a:r>
            <a:r>
              <a:rPr lang="fr-CA" sz="1700"/>
              <a:t>fully</a:t>
            </a:r>
            <a:r>
              <a:rPr lang="fr-CA" sz="1700" dirty="0"/>
              <a:t> </a:t>
            </a:r>
            <a:r>
              <a:rPr lang="fr-CA" sz="1700"/>
              <a:t>integrate</a:t>
            </a:r>
            <a:r>
              <a:rPr lang="fr-CA" sz="1700" dirty="0"/>
              <a:t> </a:t>
            </a:r>
            <a:r>
              <a:rPr lang="fr-CA" sz="1700"/>
              <a:t>with</a:t>
            </a:r>
            <a:r>
              <a:rPr lang="fr-CA" sz="1700" dirty="0"/>
              <a:t> </a:t>
            </a:r>
            <a:r>
              <a:rPr lang="fr-CA" sz="1700"/>
              <a:t>societal</a:t>
            </a:r>
            <a:r>
              <a:rPr lang="fr-CA" sz="1700" dirty="0"/>
              <a:t> </a:t>
            </a:r>
            <a:r>
              <a:rPr lang="fr-CA" sz="1700"/>
              <a:t>aims</a:t>
            </a:r>
            <a:r>
              <a:rPr lang="fr-CA" sz="1700" dirty="0"/>
              <a:t> (</a:t>
            </a:r>
            <a:r>
              <a:rPr lang="fr-CA" sz="1700"/>
              <a:t>Keidanren</a:t>
            </a:r>
            <a:r>
              <a:rPr lang="fr-CA" sz="1700" dirty="0"/>
              <a:t>, </a:t>
            </a:r>
            <a:r>
              <a:rPr lang="fr-CA" sz="1700" i="1" dirty="0"/>
              <a:t>Society 5.0: Co-</a:t>
            </a:r>
            <a:r>
              <a:rPr lang="fr-CA" sz="1700" i="1"/>
              <a:t>creating</a:t>
            </a:r>
            <a:r>
              <a:rPr lang="fr-CA" sz="1700" i="1" dirty="0"/>
              <a:t> the future</a:t>
            </a:r>
            <a:r>
              <a:rPr lang="fr-CA" sz="1700" dirty="0"/>
              <a:t>, 2018).</a:t>
            </a:r>
          </a:p>
        </p:txBody>
      </p:sp>
      <p:sp>
        <p:nvSpPr>
          <p:cNvPr id="4" name="Espace réservé de la date 3">
            <a:extLst>
              <a:ext uri="{FF2B5EF4-FFF2-40B4-BE49-F238E27FC236}">
                <a16:creationId xmlns:a16="http://schemas.microsoft.com/office/drawing/2014/main" id="{90C79FE0-E13C-0248-FB66-B02CF1561E61}"/>
              </a:ext>
            </a:extLst>
          </p:cNvPr>
          <p:cNvSpPr>
            <a:spLocks noGrp="1"/>
          </p:cNvSpPr>
          <p:nvPr>
            <p:ph type="dt" sz="half" idx="10"/>
          </p:nvPr>
        </p:nvSpPr>
        <p:spPr>
          <a:xfrm>
            <a:off x="836676" y="4767262"/>
            <a:ext cx="205740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7A807874-D399-241E-77A6-E4BA86890A4A}"/>
              </a:ext>
            </a:extLst>
          </p:cNvPr>
          <p:cNvSpPr>
            <a:spLocks noGrp="1"/>
          </p:cNvSpPr>
          <p:nvPr>
            <p:ph type="sldNum" sz="quarter" idx="12"/>
          </p:nvPr>
        </p:nvSpPr>
        <p:spPr>
          <a:xfrm>
            <a:off x="6405372" y="4767262"/>
            <a:ext cx="205740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spTree>
    <p:extLst>
      <p:ext uri="{BB962C8B-B14F-4D97-AF65-F5344CB8AC3E}">
        <p14:creationId xmlns:p14="http://schemas.microsoft.com/office/powerpoint/2010/main" val="239554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FD734D-E822-97AB-0C2B-A054CB3A0A05}"/>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2A7FA8-604D-862B-6E17-855CFF34AFD2}"/>
              </a:ext>
            </a:extLst>
          </p:cNvPr>
          <p:cNvSpPr>
            <a:spLocks noGrp="1"/>
          </p:cNvSpPr>
          <p:nvPr>
            <p:ph type="title"/>
          </p:nvPr>
        </p:nvSpPr>
        <p:spPr>
          <a:xfrm>
            <a:off x="836676" y="411480"/>
            <a:ext cx="7626096" cy="884682"/>
          </a:xfrm>
        </p:spPr>
        <p:txBody>
          <a:bodyPr>
            <a:normAutofit/>
          </a:bodyPr>
          <a:lstStyle/>
          <a:p>
            <a:pPr marL="0" lvl="0" indent="0">
              <a:buNone/>
            </a:pPr>
            <a:r>
              <a:rPr lang="fr-CA" sz="3000" dirty="0"/>
              <a:t>Ai, Science and Society</a:t>
            </a:r>
          </a:p>
        </p:txBody>
      </p:sp>
      <p:sp>
        <p:nvSpPr>
          <p:cNvPr id="36" name="Rectangle 3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D29060C-DFE5-8E59-F5BE-80968C75318B}"/>
              </a:ext>
            </a:extLst>
          </p:cNvPr>
          <p:cNvSpPr>
            <a:spLocks noGrp="1"/>
          </p:cNvSpPr>
          <p:nvPr>
            <p:ph idx="1"/>
          </p:nvPr>
        </p:nvSpPr>
        <p:spPr>
          <a:xfrm>
            <a:off x="836676" y="1861457"/>
            <a:ext cx="7626096" cy="2771265"/>
          </a:xfrm>
        </p:spPr>
        <p:txBody>
          <a:bodyPr>
            <a:normAutofit/>
          </a:bodyPr>
          <a:lstStyle/>
          <a:p>
            <a:r>
              <a:rPr lang="fr-CA" sz="1700"/>
              <a:t>My</a:t>
            </a:r>
            <a:r>
              <a:rPr lang="fr-CA" sz="1700" dirty="0"/>
              <a:t> </a:t>
            </a:r>
            <a:r>
              <a:rPr lang="fr-CA" sz="1700"/>
              <a:t>personal</a:t>
            </a:r>
            <a:r>
              <a:rPr lang="fr-CA" sz="1700" dirty="0"/>
              <a:t> </a:t>
            </a:r>
            <a:r>
              <a:rPr lang="fr-CA" sz="1700"/>
              <a:t>journey</a:t>
            </a:r>
            <a:r>
              <a:rPr lang="fr-CA" sz="1700" dirty="0"/>
              <a:t>:</a:t>
            </a:r>
          </a:p>
          <a:p>
            <a:pPr lvl="1"/>
            <a:r>
              <a:rPr lang="fr-CA" sz="1700"/>
              <a:t>Multiple words = multidisciplinarity</a:t>
            </a:r>
          </a:p>
          <a:p>
            <a:pPr lvl="1"/>
            <a:r>
              <a:rPr lang="fr-CA" sz="1700"/>
              <a:t>I need an epistemological lens that views AI as more than just a technical tool, recognizing the cultural, political, and economic contexts that shape its development.</a:t>
            </a:r>
            <a:br>
              <a:rPr lang="fr-CA" sz="1700"/>
            </a:br>
            <a:endParaRPr lang="fr-CA" sz="1700"/>
          </a:p>
        </p:txBody>
      </p:sp>
      <p:sp>
        <p:nvSpPr>
          <p:cNvPr id="4" name="Espace réservé de la date 3">
            <a:extLst>
              <a:ext uri="{FF2B5EF4-FFF2-40B4-BE49-F238E27FC236}">
                <a16:creationId xmlns:a16="http://schemas.microsoft.com/office/drawing/2014/main" id="{7AD59A75-815F-4B0E-21D2-4CB104460E06}"/>
              </a:ext>
            </a:extLst>
          </p:cNvPr>
          <p:cNvSpPr>
            <a:spLocks noGrp="1"/>
          </p:cNvSpPr>
          <p:nvPr>
            <p:ph type="dt" sz="half" idx="10"/>
          </p:nvPr>
        </p:nvSpPr>
        <p:spPr>
          <a:xfrm>
            <a:off x="836676" y="4767262"/>
            <a:ext cx="205740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B8C46204-52DB-B2AA-4E56-D6CF9E5018DF}"/>
              </a:ext>
            </a:extLst>
          </p:cNvPr>
          <p:cNvSpPr>
            <a:spLocks noGrp="1"/>
          </p:cNvSpPr>
          <p:nvPr>
            <p:ph type="sldNum" sz="quarter" idx="12"/>
          </p:nvPr>
        </p:nvSpPr>
        <p:spPr>
          <a:xfrm>
            <a:off x="6405372" y="4767262"/>
            <a:ext cx="205740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5</a:t>
            </a:fld>
            <a:endParaRPr lang="en-US">
              <a:solidFill>
                <a:schemeClr val="tx1">
                  <a:lumMod val="50000"/>
                  <a:lumOff val="50000"/>
                </a:schemeClr>
              </a:solidFill>
            </a:endParaRPr>
          </a:p>
        </p:txBody>
      </p:sp>
    </p:spTree>
    <p:extLst>
      <p:ext uri="{BB962C8B-B14F-4D97-AF65-F5344CB8AC3E}">
        <p14:creationId xmlns:p14="http://schemas.microsoft.com/office/powerpoint/2010/main" val="387842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C6D6B-D2AB-2B49-44BC-414E3B026FC9}"/>
            </a:ext>
          </a:extLst>
        </p:cNvPr>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4" name="Rectangle 2073">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79" y="475214"/>
            <a:ext cx="4093363" cy="4121944"/>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2FB17A-B2F0-AA6A-59B8-7E873119D581}"/>
              </a:ext>
            </a:extLst>
          </p:cNvPr>
          <p:cNvSpPr>
            <a:spLocks noGrp="1"/>
          </p:cNvSpPr>
          <p:nvPr>
            <p:ph type="title"/>
          </p:nvPr>
        </p:nvSpPr>
        <p:spPr>
          <a:xfrm>
            <a:off x="628648" y="733806"/>
            <a:ext cx="3455289" cy="829818"/>
          </a:xfrm>
        </p:spPr>
        <p:txBody>
          <a:bodyPr>
            <a:normAutofit/>
          </a:bodyPr>
          <a:lstStyle/>
          <a:p>
            <a:pPr marL="0" lvl="0" indent="0">
              <a:buNone/>
            </a:pPr>
            <a:r>
              <a:rPr lang="fr-CA" sz="2200"/>
              <a:t>Ai, Science and Society</a:t>
            </a:r>
          </a:p>
        </p:txBody>
      </p:sp>
      <p:sp>
        <p:nvSpPr>
          <p:cNvPr id="2076" name="Rectangle 2075">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3" y="886152"/>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8" name="Rectangle 2077">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2" y="1639062"/>
            <a:ext cx="3334863"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B0D16C-585A-6B3B-A22B-F1575858A924}"/>
              </a:ext>
            </a:extLst>
          </p:cNvPr>
          <p:cNvSpPr>
            <a:spLocks noGrp="1"/>
          </p:cNvSpPr>
          <p:nvPr>
            <p:ph idx="1"/>
          </p:nvPr>
        </p:nvSpPr>
        <p:spPr>
          <a:xfrm>
            <a:off x="630934" y="1776222"/>
            <a:ext cx="3455289" cy="2626614"/>
          </a:xfrm>
        </p:spPr>
        <p:txBody>
          <a:bodyPr>
            <a:normAutofit/>
          </a:bodyPr>
          <a:lstStyle/>
          <a:p>
            <a:pPr lvl="0">
              <a:lnSpc>
                <a:spcPct val="90000"/>
              </a:lnSpc>
            </a:pPr>
            <a:r>
              <a:rPr lang="fr-CA" sz="1400"/>
              <a:t>In line with Edgar Morin’s complexity-based thinking, genuine knowledge should capture the interdependencies that define both social and scientific phenomena (Morin, </a:t>
            </a:r>
            <a:r>
              <a:rPr lang="fr-CA" sz="1400" i="1"/>
              <a:t>La Méthode</a:t>
            </a:r>
            <a:r>
              <a:rPr lang="fr-CA" sz="1400"/>
              <a:t>, 1977).</a:t>
            </a:r>
            <a:br>
              <a:rPr lang="fr-CA" sz="1400"/>
            </a:br>
            <a:endParaRPr lang="fr-CA" sz="1400"/>
          </a:p>
          <a:p>
            <a:pPr lvl="0">
              <a:lnSpc>
                <a:spcPct val="90000"/>
              </a:lnSpc>
            </a:pPr>
            <a:r>
              <a:rPr lang="fr-CA" sz="1400"/>
              <a:t>Jacques Derrida’s deconstruction underscores the importance of critically assessing our conceptual vocabulary—particularly the term “AI”—to expose often unexamined assumptions (Derrida, </a:t>
            </a:r>
            <a:r>
              <a:rPr lang="fr-CA" sz="1400" i="1"/>
              <a:t>Of Grammatology</a:t>
            </a:r>
            <a:r>
              <a:rPr lang="fr-CA" sz="1400"/>
              <a:t>, 1976).</a:t>
            </a:r>
          </a:p>
        </p:txBody>
      </p:sp>
      <p:pic>
        <p:nvPicPr>
          <p:cNvPr id="2050" name="Picture 2" descr="Edgar Morin : « Le progrès des connaissances a suscité une régression de la  pensée »">
            <a:extLst>
              <a:ext uri="{FF2B5EF4-FFF2-40B4-BE49-F238E27FC236}">
                <a16:creationId xmlns:a16="http://schemas.microsoft.com/office/drawing/2014/main" id="{AA0C1A9D-3F91-55F7-973C-8739DEFED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7" r="-4" b="7186"/>
          <a:stretch/>
        </p:blipFill>
        <p:spPr bwMode="auto">
          <a:xfrm>
            <a:off x="4743449" y="10"/>
            <a:ext cx="4093363" cy="250315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85BAE816-431E-ED92-6FDD-2254B3E7554C}"/>
              </a:ext>
            </a:extLst>
          </p:cNvPr>
          <p:cNvSpPr>
            <a:spLocks noGrp="1"/>
          </p:cNvSpPr>
          <p:nvPr>
            <p:ph type="dt" sz="half" idx="10"/>
          </p:nvPr>
        </p:nvSpPr>
        <p:spPr>
          <a:xfrm>
            <a:off x="628648" y="4767262"/>
            <a:ext cx="96012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pic>
        <p:nvPicPr>
          <p:cNvPr id="2052" name="Picture 4" descr="ET SURVIVANCES DE JACQUES DERRIDA ...">
            <a:extLst>
              <a:ext uri="{FF2B5EF4-FFF2-40B4-BE49-F238E27FC236}">
                <a16:creationId xmlns:a16="http://schemas.microsoft.com/office/drawing/2014/main" id="{AE97BB22-066F-B1B0-234F-CA0C86BA8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28" r="945" b="2"/>
          <a:stretch/>
        </p:blipFill>
        <p:spPr bwMode="auto">
          <a:xfrm>
            <a:off x="4743442" y="2640329"/>
            <a:ext cx="4093363" cy="2503171"/>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A6D94826-32A1-9215-98F8-CAFB4F0E530D}"/>
              </a:ext>
            </a:extLst>
          </p:cNvPr>
          <p:cNvSpPr>
            <a:spLocks noGrp="1"/>
          </p:cNvSpPr>
          <p:nvPr>
            <p:ph type="sldNum" sz="quarter" idx="12"/>
          </p:nvPr>
        </p:nvSpPr>
        <p:spPr>
          <a:xfrm>
            <a:off x="7316283" y="4767261"/>
            <a:ext cx="1199068" cy="273844"/>
          </a:xfrm>
        </p:spPr>
        <p:txBody>
          <a:bodyPr>
            <a:normAutofit/>
          </a:bodyPr>
          <a:lstStyle/>
          <a:p>
            <a:pPr>
              <a:spcAft>
                <a:spcPts val="600"/>
              </a:spcAft>
            </a:pPr>
            <a:fld id="{C5EF2332-01BF-834F-8236-50238282D533}" type="slidenum">
              <a:rPr lang="en-US">
                <a:solidFill>
                  <a:schemeClr val="bg1"/>
                </a:solidFill>
              </a:rPr>
              <a:pPr>
                <a:spcAft>
                  <a:spcPts val="600"/>
                </a:spcAft>
              </a:pPr>
              <a:t>6</a:t>
            </a:fld>
            <a:endParaRPr lang="en-US">
              <a:solidFill>
                <a:schemeClr val="bg1"/>
              </a:solidFill>
            </a:endParaRPr>
          </a:p>
        </p:txBody>
      </p:sp>
    </p:spTree>
    <p:extLst>
      <p:ext uri="{BB962C8B-B14F-4D97-AF65-F5344CB8AC3E}">
        <p14:creationId xmlns:p14="http://schemas.microsoft.com/office/powerpoint/2010/main" val="319239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66" name="Rectangle 3165">
            <a:extLst>
              <a:ext uri="{FF2B5EF4-FFF2-40B4-BE49-F238E27FC236}">
                <a16:creationId xmlns:a16="http://schemas.microsoft.com/office/drawing/2014/main" id="{D7F307E1-26FA-4252-94D1-9711C451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enri Poincaré : &quot;C'est avec la logique que nous prouvons et ...">
            <a:extLst>
              <a:ext uri="{FF2B5EF4-FFF2-40B4-BE49-F238E27FC236}">
                <a16:creationId xmlns:a16="http://schemas.microsoft.com/office/drawing/2014/main" id="{E950281E-EACE-D2FF-52C2-706F06278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1" r="12289" b="-2"/>
          <a:stretch/>
        </p:blipFill>
        <p:spPr bwMode="auto">
          <a:xfrm>
            <a:off x="3836485" y="10"/>
            <a:ext cx="3088583" cy="2551166"/>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Louis Bachelier">
            <a:extLst>
              <a:ext uri="{FF2B5EF4-FFF2-40B4-BE49-F238E27FC236}">
                <a16:creationId xmlns:a16="http://schemas.microsoft.com/office/drawing/2014/main" id="{EBFAEB3B-DDA2-5280-2508-981D8E426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400" r="-2" b="24070"/>
          <a:stretch/>
        </p:blipFill>
        <p:spPr bwMode="auto">
          <a:xfrm>
            <a:off x="6397590" y="2592324"/>
            <a:ext cx="2746410" cy="2551176"/>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Charles Hermite - Wikipedia">
            <a:extLst>
              <a:ext uri="{FF2B5EF4-FFF2-40B4-BE49-F238E27FC236}">
                <a16:creationId xmlns:a16="http://schemas.microsoft.com/office/drawing/2014/main" id="{1E2AAFC8-C431-6A33-E0EA-C8CEB0C23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625" r="-1" b="34374"/>
          <a:stretch/>
        </p:blipFill>
        <p:spPr bwMode="auto">
          <a:xfrm>
            <a:off x="3876264" y="2592324"/>
            <a:ext cx="3048449" cy="2551176"/>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168" name="Freeform: Shape 3167">
            <a:extLst>
              <a:ext uri="{FF2B5EF4-FFF2-40B4-BE49-F238E27FC236}">
                <a16:creationId xmlns:a16="http://schemas.microsoft.com/office/drawing/2014/main" id="{398DFB7A-5FB9-4FBB-8BD1-0DBC6A365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51435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70" name="Freeform: Shape 3169">
            <a:extLst>
              <a:ext uri="{FF2B5EF4-FFF2-40B4-BE49-F238E27FC236}">
                <a16:creationId xmlns:a16="http://schemas.microsoft.com/office/drawing/2014/main" id="{357E4EC5-5150-4D8A-B97F-668E9075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51435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36042" y="514350"/>
            <a:ext cx="3691753" cy="994172"/>
          </a:xfrm>
        </p:spPr>
        <p:txBody>
          <a:bodyPr>
            <a:normAutofit/>
          </a:bodyPr>
          <a:lstStyle/>
          <a:p>
            <a:pPr marL="0" lvl="0" indent="0">
              <a:buNone/>
            </a:pPr>
            <a:r>
              <a:rPr lang="fr-CA" sz="2600"/>
              <a:t>What is AI?</a:t>
            </a:r>
          </a:p>
        </p:txBody>
      </p:sp>
      <p:sp>
        <p:nvSpPr>
          <p:cNvPr id="3172" name="Rectangle 3171">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650"/>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4" name="Rectangle 3173">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1567455"/>
            <a:ext cx="3727829"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36042" y="1885950"/>
            <a:ext cx="3691753" cy="2750058"/>
          </a:xfrm>
        </p:spPr>
        <p:txBody>
          <a:bodyPr>
            <a:normAutofit/>
          </a:bodyPr>
          <a:lstStyle/>
          <a:p>
            <a:pPr>
              <a:lnSpc>
                <a:spcPct val="90000"/>
              </a:lnSpc>
            </a:pPr>
            <a:r>
              <a:rPr lang="fr-CA" sz="900" dirty="0"/>
              <a:t>Charles </a:t>
            </a:r>
            <a:r>
              <a:rPr lang="fr-CA" sz="900"/>
              <a:t>Hermite’s</a:t>
            </a:r>
            <a:r>
              <a:rPr lang="fr-CA" sz="900" dirty="0"/>
              <a:t> 1858 </a:t>
            </a:r>
            <a:r>
              <a:rPr lang="fr-CA" sz="900"/>
              <a:t>work</a:t>
            </a:r>
            <a:r>
              <a:rPr lang="fr-CA" sz="900" dirty="0"/>
              <a:t> on polynomial </a:t>
            </a:r>
            <a:r>
              <a:rPr lang="fr-CA" sz="900"/>
              <a:t>equations</a:t>
            </a:r>
            <a:r>
              <a:rPr lang="fr-CA" sz="900" dirty="0"/>
              <a:t> </a:t>
            </a:r>
            <a:r>
              <a:rPr lang="fr-CA" sz="900"/>
              <a:t>presaged</a:t>
            </a:r>
            <a:r>
              <a:rPr lang="fr-CA" sz="900" dirty="0"/>
              <a:t> the </a:t>
            </a:r>
            <a:r>
              <a:rPr lang="fr-CA" sz="900"/>
              <a:t>symbolic</a:t>
            </a:r>
            <a:r>
              <a:rPr lang="fr-CA" sz="900" dirty="0"/>
              <a:t> manipulation </a:t>
            </a:r>
            <a:r>
              <a:rPr lang="fr-CA" sz="900"/>
              <a:t>methods</a:t>
            </a:r>
            <a:r>
              <a:rPr lang="fr-CA" sz="900" dirty="0"/>
              <a:t> </a:t>
            </a:r>
            <a:r>
              <a:rPr lang="fr-CA" sz="900"/>
              <a:t>that</a:t>
            </a:r>
            <a:r>
              <a:rPr lang="fr-CA" sz="900" dirty="0"/>
              <a:t> </a:t>
            </a:r>
            <a:r>
              <a:rPr lang="fr-CA" sz="900"/>
              <a:t>would</a:t>
            </a:r>
            <a:r>
              <a:rPr lang="fr-CA" sz="900" dirty="0"/>
              <a:t> </a:t>
            </a:r>
            <a:r>
              <a:rPr lang="fr-CA" sz="900"/>
              <a:t>later</a:t>
            </a:r>
            <a:r>
              <a:rPr lang="fr-CA" sz="900" dirty="0"/>
              <a:t> </a:t>
            </a:r>
            <a:r>
              <a:rPr lang="fr-CA" sz="900"/>
              <a:t>prove</a:t>
            </a:r>
            <a:r>
              <a:rPr lang="fr-CA" sz="900" dirty="0"/>
              <a:t> vital for </a:t>
            </a:r>
            <a:r>
              <a:rPr lang="fr-CA" sz="900"/>
              <a:t>computational</a:t>
            </a:r>
            <a:r>
              <a:rPr lang="fr-CA" sz="900" dirty="0"/>
              <a:t> </a:t>
            </a:r>
            <a:r>
              <a:rPr lang="fr-CA" sz="900"/>
              <a:t>processes</a:t>
            </a:r>
            <a:r>
              <a:rPr lang="fr-CA" sz="900" dirty="0"/>
              <a:t> (Hermite, “Sur la résolution de l’équation du cinquième degré,” 1858).</a:t>
            </a:r>
            <a:br>
              <a:rPr lang="fr-CA" sz="900" dirty="0"/>
            </a:br>
            <a:endParaRPr lang="fr-CA" sz="900" dirty="0"/>
          </a:p>
          <a:p>
            <a:pPr lvl="0">
              <a:lnSpc>
                <a:spcPct val="90000"/>
              </a:lnSpc>
            </a:pPr>
            <a:r>
              <a:rPr lang="fr-CA" sz="900" dirty="0"/>
              <a:t>Louis </a:t>
            </a:r>
            <a:r>
              <a:rPr lang="fr-CA" sz="900"/>
              <a:t>Bachelier’s</a:t>
            </a:r>
            <a:r>
              <a:rPr lang="fr-CA" sz="900" dirty="0"/>
              <a:t> </a:t>
            </a:r>
            <a:r>
              <a:rPr lang="fr-CA" sz="900" i="1" dirty="0"/>
              <a:t>Théorie de la spéculation</a:t>
            </a:r>
            <a:r>
              <a:rPr lang="fr-CA" sz="900" dirty="0"/>
              <a:t> (1900) </a:t>
            </a:r>
            <a:r>
              <a:rPr lang="fr-CA" sz="900"/>
              <a:t>offered</a:t>
            </a:r>
            <a:r>
              <a:rPr lang="fr-CA" sz="900" dirty="0"/>
              <a:t> </a:t>
            </a:r>
            <a:r>
              <a:rPr lang="fr-CA" sz="900"/>
              <a:t>probabilistic</a:t>
            </a:r>
            <a:r>
              <a:rPr lang="fr-CA" sz="900" dirty="0"/>
              <a:t> concepts </a:t>
            </a:r>
            <a:r>
              <a:rPr lang="fr-CA" sz="900"/>
              <a:t>that</a:t>
            </a:r>
            <a:r>
              <a:rPr lang="fr-CA" sz="900" dirty="0"/>
              <a:t> </a:t>
            </a:r>
            <a:r>
              <a:rPr lang="fr-CA" sz="900"/>
              <a:t>eventually</a:t>
            </a:r>
            <a:r>
              <a:rPr lang="fr-CA" sz="900" dirty="0"/>
              <a:t> </a:t>
            </a:r>
            <a:r>
              <a:rPr lang="fr-CA" sz="900"/>
              <a:t>shaped</a:t>
            </a:r>
            <a:r>
              <a:rPr lang="fr-CA" sz="900" dirty="0"/>
              <a:t> the </a:t>
            </a:r>
            <a:r>
              <a:rPr lang="fr-CA" sz="900"/>
              <a:t>foundations</a:t>
            </a:r>
            <a:r>
              <a:rPr lang="fr-CA" sz="900" dirty="0"/>
              <a:t> of machine </a:t>
            </a:r>
            <a:r>
              <a:rPr lang="fr-CA" sz="900"/>
              <a:t>learning</a:t>
            </a:r>
            <a:r>
              <a:rPr lang="fr-CA" sz="900" dirty="0"/>
              <a:t>.</a:t>
            </a:r>
            <a:br>
              <a:rPr lang="fr-CA" sz="900" dirty="0"/>
            </a:br>
            <a:endParaRPr lang="fr-CA" sz="900" dirty="0"/>
          </a:p>
          <a:p>
            <a:pPr lvl="0">
              <a:lnSpc>
                <a:spcPct val="90000"/>
              </a:lnSpc>
            </a:pPr>
            <a:r>
              <a:rPr lang="fr-CA" sz="900" dirty="0"/>
              <a:t>Henri </a:t>
            </a:r>
            <a:r>
              <a:rPr lang="fr-CA" sz="900"/>
              <a:t>Poincaré’s</a:t>
            </a:r>
            <a:r>
              <a:rPr lang="fr-CA" sz="900" dirty="0"/>
              <a:t> </a:t>
            </a:r>
            <a:r>
              <a:rPr lang="fr-CA" sz="900" i="1" dirty="0"/>
              <a:t>Science and </a:t>
            </a:r>
            <a:r>
              <a:rPr lang="fr-CA" sz="900" i="1"/>
              <a:t>Hypothesis</a:t>
            </a:r>
            <a:r>
              <a:rPr lang="fr-CA" sz="900" dirty="0"/>
              <a:t> (1902) </a:t>
            </a:r>
            <a:r>
              <a:rPr lang="fr-CA" sz="900"/>
              <a:t>provided</a:t>
            </a:r>
            <a:r>
              <a:rPr lang="fr-CA" sz="900" dirty="0"/>
              <a:t> an </a:t>
            </a:r>
            <a:r>
              <a:rPr lang="fr-CA" sz="900"/>
              <a:t>epistemological</a:t>
            </a:r>
            <a:r>
              <a:rPr lang="fr-CA" sz="900" dirty="0"/>
              <a:t> </a:t>
            </a:r>
            <a:r>
              <a:rPr lang="fr-CA" sz="900"/>
              <a:t>framework</a:t>
            </a:r>
            <a:r>
              <a:rPr lang="fr-CA" sz="900" dirty="0"/>
              <a:t> for </a:t>
            </a:r>
            <a:r>
              <a:rPr lang="fr-CA" sz="900"/>
              <a:t>grappling</a:t>
            </a:r>
            <a:r>
              <a:rPr lang="fr-CA" sz="900" dirty="0"/>
              <a:t> </a:t>
            </a:r>
            <a:r>
              <a:rPr lang="fr-CA" sz="900"/>
              <a:t>with</a:t>
            </a:r>
            <a:r>
              <a:rPr lang="fr-CA" sz="900" dirty="0"/>
              <a:t> </a:t>
            </a:r>
            <a:r>
              <a:rPr lang="fr-CA" sz="900"/>
              <a:t>uncertainty</a:t>
            </a:r>
            <a:r>
              <a:rPr lang="fr-CA" sz="900" dirty="0"/>
              <a:t>, an </a:t>
            </a:r>
            <a:r>
              <a:rPr lang="fr-CA" sz="900"/>
              <a:t>idea</a:t>
            </a:r>
            <a:r>
              <a:rPr lang="fr-CA" sz="900" dirty="0"/>
              <a:t> </a:t>
            </a:r>
            <a:r>
              <a:rPr lang="fr-CA" sz="900"/>
              <a:t>that</a:t>
            </a:r>
            <a:r>
              <a:rPr lang="fr-CA" sz="900" dirty="0"/>
              <a:t> continues to </a:t>
            </a:r>
            <a:r>
              <a:rPr lang="fr-CA" sz="900"/>
              <a:t>resonate</a:t>
            </a:r>
            <a:r>
              <a:rPr lang="fr-CA" sz="900" dirty="0"/>
              <a:t> in modern AI discussions.</a:t>
            </a:r>
            <a:br>
              <a:rPr lang="fr-CA" sz="900" dirty="0"/>
            </a:br>
            <a:endParaRPr lang="fr-CA" sz="900" dirty="0"/>
          </a:p>
          <a:p>
            <a:pPr lvl="0">
              <a:lnSpc>
                <a:spcPct val="90000"/>
              </a:lnSpc>
            </a:pPr>
            <a:r>
              <a:rPr lang="fr-CA" sz="900" dirty="0"/>
              <a:t>Alan Turing </a:t>
            </a:r>
            <a:r>
              <a:rPr lang="fr-CA" sz="900"/>
              <a:t>advanced</a:t>
            </a:r>
            <a:r>
              <a:rPr lang="fr-CA" sz="900" dirty="0"/>
              <a:t> the </a:t>
            </a:r>
            <a:r>
              <a:rPr lang="fr-CA" sz="900"/>
              <a:t>field</a:t>
            </a:r>
            <a:r>
              <a:rPr lang="fr-CA" sz="900" dirty="0"/>
              <a:t> </a:t>
            </a:r>
            <a:r>
              <a:rPr lang="fr-CA" sz="900"/>
              <a:t>significantly</a:t>
            </a:r>
            <a:r>
              <a:rPr lang="fr-CA" sz="900" dirty="0"/>
              <a:t> by </a:t>
            </a:r>
            <a:r>
              <a:rPr lang="fr-CA" sz="900"/>
              <a:t>theorizing</a:t>
            </a:r>
            <a:r>
              <a:rPr lang="fr-CA" sz="900" dirty="0"/>
              <a:t> the “</a:t>
            </a:r>
            <a:r>
              <a:rPr lang="fr-CA" sz="900"/>
              <a:t>universal</a:t>
            </a:r>
            <a:r>
              <a:rPr lang="fr-CA" sz="900" dirty="0"/>
              <a:t> machine” and </a:t>
            </a:r>
            <a:r>
              <a:rPr lang="fr-CA" sz="900"/>
              <a:t>initiating</a:t>
            </a:r>
            <a:r>
              <a:rPr lang="fr-CA" sz="900" dirty="0"/>
              <a:t> the question of </a:t>
            </a:r>
            <a:r>
              <a:rPr lang="fr-CA" sz="900"/>
              <a:t>whether</a:t>
            </a:r>
            <a:r>
              <a:rPr lang="fr-CA" sz="900" dirty="0"/>
              <a:t> machines can “</a:t>
            </a:r>
            <a:r>
              <a:rPr lang="fr-CA" sz="900"/>
              <a:t>think</a:t>
            </a:r>
            <a:r>
              <a:rPr lang="fr-CA" sz="900" dirty="0"/>
              <a:t>” (Turing, “</a:t>
            </a:r>
            <a:r>
              <a:rPr lang="fr-CA" sz="900"/>
              <a:t>Computing</a:t>
            </a:r>
            <a:r>
              <a:rPr lang="fr-CA" sz="900" dirty="0"/>
              <a:t> </a:t>
            </a:r>
            <a:r>
              <a:rPr lang="fr-CA" sz="900"/>
              <a:t>Machinery</a:t>
            </a:r>
            <a:r>
              <a:rPr lang="fr-CA" sz="900" dirty="0"/>
              <a:t> and Intelligence,” </a:t>
            </a:r>
            <a:r>
              <a:rPr lang="fr-CA" sz="900" i="1"/>
              <a:t>Mind</a:t>
            </a:r>
            <a:r>
              <a:rPr lang="fr-CA" sz="900" dirty="0"/>
              <a:t>, 1950).</a:t>
            </a:r>
          </a:p>
        </p:txBody>
      </p:sp>
      <p:pic>
        <p:nvPicPr>
          <p:cNvPr id="3080" name="Picture 8" descr="Alan Mathison Turing - LAROUSSE">
            <a:extLst>
              <a:ext uri="{FF2B5EF4-FFF2-40B4-BE49-F238E27FC236}">
                <a16:creationId xmlns:a16="http://schemas.microsoft.com/office/drawing/2014/main" id="{D7D6904E-40D2-E10F-5AF9-5A39F668E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9966" r="-2" b="22842"/>
          <a:stretch/>
        </p:blipFill>
        <p:spPr bwMode="auto">
          <a:xfrm>
            <a:off x="6396990" y="10"/>
            <a:ext cx="2747010" cy="2551166"/>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BCF77384-9057-F23C-0F00-41C49DF55FDC}"/>
              </a:ext>
            </a:extLst>
          </p:cNvPr>
          <p:cNvSpPr>
            <a:spLocks noGrp="1"/>
          </p:cNvSpPr>
          <p:nvPr>
            <p:ph type="dt" sz="half" idx="10"/>
          </p:nvPr>
        </p:nvSpPr>
        <p:spPr>
          <a:xfrm>
            <a:off x="336042" y="4767262"/>
            <a:ext cx="2057400"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37973D76-C387-F2F9-3F67-B54D1325E039}"/>
              </a:ext>
            </a:extLst>
          </p:cNvPr>
          <p:cNvSpPr>
            <a:spLocks noGrp="1"/>
          </p:cNvSpPr>
          <p:nvPr>
            <p:ph type="sldNum" sz="quarter" idx="12"/>
          </p:nvPr>
        </p:nvSpPr>
        <p:spPr>
          <a:xfrm>
            <a:off x="7647466" y="4767262"/>
            <a:ext cx="1160491" cy="273844"/>
          </a:xfrm>
        </p:spPr>
        <p:txBody>
          <a:bodyPr>
            <a:normAutofit/>
          </a:bodyPr>
          <a:lstStyle/>
          <a:p>
            <a:pPr>
              <a:spcAft>
                <a:spcPts val="600"/>
              </a:spcAft>
            </a:pPr>
            <a:fld id="{C5EF2332-01BF-834F-8236-50238282D533}" type="slidenum">
              <a:rPr lang="en-US" smtClean="0">
                <a:solidFill>
                  <a:schemeClr val="bg1"/>
                </a:solidFill>
              </a:rPr>
              <a:pPr>
                <a:spcAft>
                  <a:spcPts val="600"/>
                </a:spcAft>
              </a:pPr>
              <a:t>7</a:t>
            </a:fld>
            <a:endParaRPr lang="en-US">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870966"/>
            <a:ext cx="2702052" cy="3394710"/>
          </a:xfrm>
        </p:spPr>
        <p:txBody>
          <a:bodyPr>
            <a:normAutofit/>
          </a:bodyPr>
          <a:lstStyle/>
          <a:p>
            <a:pPr marL="0" lvl="0" indent="0">
              <a:buNone/>
            </a:pPr>
            <a:r>
              <a:rPr lang="fr-CA" sz="3000"/>
              <a:t>What is AI and Why it Matters?</a:t>
            </a:r>
          </a:p>
        </p:txBody>
      </p:sp>
      <p:sp>
        <p:nvSpPr>
          <p:cNvPr id="32" name="Rectangle 3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075611" y="699516"/>
            <a:ext cx="4437453" cy="3744468"/>
          </a:xfrm>
        </p:spPr>
        <p:txBody>
          <a:bodyPr anchor="ctr">
            <a:normAutofit/>
          </a:bodyPr>
          <a:lstStyle/>
          <a:p>
            <a:pPr marL="0" lvl="0" indent="0">
              <a:lnSpc>
                <a:spcPct val="90000"/>
              </a:lnSpc>
              <a:buNone/>
            </a:pPr>
            <a:endParaRPr lang="fr-CA" sz="1500" dirty="0"/>
          </a:p>
          <a:p>
            <a:pPr lvl="0">
              <a:lnSpc>
                <a:spcPct val="90000"/>
              </a:lnSpc>
            </a:pPr>
            <a:r>
              <a:rPr lang="fr-CA" sz="1500" dirty="0" err="1"/>
              <a:t>Generative</a:t>
            </a:r>
            <a:r>
              <a:rPr lang="fr-CA" sz="1500" dirty="0"/>
              <a:t> AI (</a:t>
            </a:r>
            <a:r>
              <a:rPr lang="fr-CA" sz="1500" dirty="0" err="1"/>
              <a:t>Goodfellow</a:t>
            </a:r>
            <a:r>
              <a:rPr lang="fr-CA" sz="1500" dirty="0"/>
              <a:t> et al., “</a:t>
            </a:r>
            <a:r>
              <a:rPr lang="fr-CA" sz="1500" dirty="0" err="1"/>
              <a:t>Generative</a:t>
            </a:r>
            <a:r>
              <a:rPr lang="fr-CA" sz="1500" dirty="0"/>
              <a:t> </a:t>
            </a:r>
            <a:r>
              <a:rPr lang="fr-CA" sz="1500" dirty="0" err="1"/>
              <a:t>Adversarial</a:t>
            </a:r>
            <a:r>
              <a:rPr lang="fr-CA" sz="1500" dirty="0"/>
              <a:t> Nets,” </a:t>
            </a:r>
            <a:r>
              <a:rPr lang="fr-CA" sz="1500" i="1" dirty="0" err="1"/>
              <a:t>Advances</a:t>
            </a:r>
            <a:r>
              <a:rPr lang="fr-CA" sz="1500" i="1" dirty="0"/>
              <a:t> in Neural Information </a:t>
            </a:r>
            <a:r>
              <a:rPr lang="fr-CA" sz="1500" i="1" dirty="0" err="1"/>
              <a:t>Processing</a:t>
            </a:r>
            <a:r>
              <a:rPr lang="fr-CA" sz="1500" i="1" dirty="0"/>
              <a:t> </a:t>
            </a:r>
            <a:r>
              <a:rPr lang="fr-CA" sz="1500" i="1" dirty="0" err="1"/>
              <a:t>Systems</a:t>
            </a:r>
            <a:r>
              <a:rPr lang="fr-CA" sz="1500" dirty="0"/>
              <a:t>, 2014).</a:t>
            </a:r>
            <a:br>
              <a:rPr lang="fr-CA" sz="1500" dirty="0"/>
            </a:br>
            <a:endParaRPr lang="fr-CA" sz="1500" dirty="0"/>
          </a:p>
          <a:p>
            <a:pPr lvl="0">
              <a:lnSpc>
                <a:spcPct val="90000"/>
              </a:lnSpc>
            </a:pPr>
            <a:r>
              <a:rPr lang="fr-CA" sz="1500" dirty="0"/>
              <a:t>Explicative AI (Miller, “</a:t>
            </a:r>
            <a:r>
              <a:rPr lang="fr-CA" sz="1500" dirty="0" err="1"/>
              <a:t>Explanation</a:t>
            </a:r>
            <a:r>
              <a:rPr lang="fr-CA" sz="1500" dirty="0"/>
              <a:t> in </a:t>
            </a:r>
            <a:r>
              <a:rPr lang="fr-CA" sz="1500" dirty="0" err="1"/>
              <a:t>Artificial</a:t>
            </a:r>
            <a:r>
              <a:rPr lang="fr-CA" sz="1500" dirty="0"/>
              <a:t> Intelligence: Insights </a:t>
            </a:r>
            <a:r>
              <a:rPr lang="fr-CA" sz="1500" dirty="0" err="1"/>
              <a:t>from</a:t>
            </a:r>
            <a:r>
              <a:rPr lang="fr-CA" sz="1500" dirty="0"/>
              <a:t> the Social Sciences,” </a:t>
            </a:r>
            <a:r>
              <a:rPr lang="fr-CA" sz="1500" i="1" dirty="0" err="1"/>
              <a:t>Artificial</a:t>
            </a:r>
            <a:r>
              <a:rPr lang="fr-CA" sz="1500" i="1" dirty="0"/>
              <a:t> Intelligence</a:t>
            </a:r>
            <a:r>
              <a:rPr lang="fr-CA" sz="1500" dirty="0"/>
              <a:t>, 2019).</a:t>
            </a:r>
            <a:br>
              <a:rPr lang="fr-CA" sz="1500" dirty="0"/>
            </a:br>
            <a:endParaRPr lang="fr-CA" sz="1500" dirty="0"/>
          </a:p>
          <a:p>
            <a:pPr lvl="0">
              <a:lnSpc>
                <a:spcPct val="90000"/>
              </a:lnSpc>
            </a:pPr>
            <a:r>
              <a:rPr lang="fr-CA" sz="1500" dirty="0" err="1"/>
              <a:t>Predictive</a:t>
            </a:r>
            <a:r>
              <a:rPr lang="fr-CA" sz="1500" dirty="0"/>
              <a:t> AI (Russell &amp; </a:t>
            </a:r>
            <a:r>
              <a:rPr lang="fr-CA" sz="1500" dirty="0" err="1"/>
              <a:t>Norvig</a:t>
            </a:r>
            <a:r>
              <a:rPr lang="fr-CA" sz="1500" dirty="0"/>
              <a:t>, </a:t>
            </a:r>
            <a:r>
              <a:rPr lang="fr-CA" sz="1500" i="1" dirty="0" err="1"/>
              <a:t>Artificial</a:t>
            </a:r>
            <a:r>
              <a:rPr lang="fr-CA" sz="1500" i="1" dirty="0"/>
              <a:t> Intelligence: A Modern </a:t>
            </a:r>
            <a:r>
              <a:rPr lang="fr-CA" sz="1500" i="1" dirty="0" err="1"/>
              <a:t>Approach</a:t>
            </a:r>
            <a:r>
              <a:rPr lang="fr-CA" sz="1500" dirty="0"/>
              <a:t>, 2020).</a:t>
            </a:r>
          </a:p>
          <a:p>
            <a:pPr marL="0" lvl="0" indent="0">
              <a:lnSpc>
                <a:spcPct val="90000"/>
              </a:lnSpc>
              <a:buNone/>
            </a:pPr>
            <a:endParaRPr lang="fr-CA" sz="1500" dirty="0"/>
          </a:p>
          <a:p>
            <a:pPr lvl="0">
              <a:lnSpc>
                <a:spcPct val="90000"/>
              </a:lnSpc>
            </a:pPr>
            <a:r>
              <a:rPr lang="fr-CA" sz="1500" b="1" dirty="0" err="1"/>
              <a:t>Distinguishing</a:t>
            </a:r>
            <a:r>
              <a:rPr lang="fr-CA" sz="1500" b="1" dirty="0"/>
              <a:t> </a:t>
            </a:r>
            <a:r>
              <a:rPr lang="fr-CA" sz="1500" b="1" dirty="0" err="1"/>
              <a:t>among</a:t>
            </a:r>
            <a:r>
              <a:rPr lang="fr-CA" sz="1500" b="1" dirty="0"/>
              <a:t> </a:t>
            </a:r>
            <a:r>
              <a:rPr lang="fr-CA" sz="1500" b="1" dirty="0" err="1"/>
              <a:t>generative</a:t>
            </a:r>
            <a:r>
              <a:rPr lang="fr-CA" sz="1500" b="1" dirty="0"/>
              <a:t>, explicative, and </a:t>
            </a:r>
            <a:r>
              <a:rPr lang="fr-CA" sz="1500" b="1" dirty="0" err="1"/>
              <a:t>predictive</a:t>
            </a:r>
            <a:r>
              <a:rPr lang="fr-CA" sz="1500" b="1" dirty="0"/>
              <a:t> AI </a:t>
            </a:r>
            <a:r>
              <a:rPr lang="fr-CA" sz="1500" b="1" dirty="0" err="1"/>
              <a:t>is</a:t>
            </a:r>
            <a:r>
              <a:rPr lang="fr-CA" sz="1500" b="1" dirty="0"/>
              <a:t> crucial for </a:t>
            </a:r>
            <a:r>
              <a:rPr lang="fr-CA" sz="1500" b="1" dirty="0" err="1"/>
              <a:t>clarifying</a:t>
            </a:r>
            <a:r>
              <a:rPr lang="fr-CA" sz="1500" b="1" dirty="0"/>
              <a:t> </a:t>
            </a:r>
            <a:r>
              <a:rPr lang="fr-CA" sz="1500" b="1" dirty="0" err="1"/>
              <a:t>their</a:t>
            </a:r>
            <a:r>
              <a:rPr lang="fr-CA" sz="1500" b="1" dirty="0"/>
              <a:t> respective </a:t>
            </a:r>
            <a:r>
              <a:rPr lang="fr-CA" sz="1500" b="1" dirty="0" err="1"/>
              <a:t>aims</a:t>
            </a:r>
            <a:r>
              <a:rPr lang="fr-CA" sz="1500" b="1" dirty="0"/>
              <a:t>, </a:t>
            </a:r>
            <a:r>
              <a:rPr lang="fr-CA" sz="1500" b="1" dirty="0" err="1"/>
              <a:t>methods</a:t>
            </a:r>
            <a:r>
              <a:rPr lang="fr-CA" sz="1500" b="1" dirty="0"/>
              <a:t>, and </a:t>
            </a:r>
            <a:r>
              <a:rPr lang="fr-CA" sz="1500" b="1" dirty="0" err="1"/>
              <a:t>potential</a:t>
            </a:r>
            <a:r>
              <a:rPr lang="fr-CA" sz="1500" b="1" dirty="0"/>
              <a:t> </a:t>
            </a:r>
            <a:r>
              <a:rPr lang="fr-CA" sz="1500" b="1" dirty="0" err="1"/>
              <a:t>risks</a:t>
            </a:r>
            <a:r>
              <a:rPr lang="fr-CA" sz="1500" b="1" dirty="0"/>
              <a:t>.</a:t>
            </a:r>
            <a:endParaRPr lang="fr-CA" sz="1500" dirty="0"/>
          </a:p>
        </p:txBody>
      </p:sp>
      <p:sp>
        <p:nvSpPr>
          <p:cNvPr id="4" name="Espace réservé de la date 3">
            <a:extLst>
              <a:ext uri="{FF2B5EF4-FFF2-40B4-BE49-F238E27FC236}">
                <a16:creationId xmlns:a16="http://schemas.microsoft.com/office/drawing/2014/main" id="{D0097BCE-CDBA-2001-48A1-9DDB9853FD38}"/>
              </a:ext>
            </a:extLst>
          </p:cNvPr>
          <p:cNvSpPr>
            <a:spLocks noGrp="1"/>
          </p:cNvSpPr>
          <p:nvPr>
            <p:ph type="dt" sz="half" idx="10"/>
          </p:nvPr>
        </p:nvSpPr>
        <p:spPr/>
        <p:txBody>
          <a:bodyPr/>
          <a:lstStyle/>
          <a:p>
            <a:r>
              <a:rPr lang="fr-CA"/>
              <a:t>Feb. 11, 2025</a:t>
            </a:r>
            <a:endParaRPr lang="en-US"/>
          </a:p>
        </p:txBody>
      </p:sp>
      <p:sp>
        <p:nvSpPr>
          <p:cNvPr id="5" name="Espace réservé du numéro de diapositive 4">
            <a:extLst>
              <a:ext uri="{FF2B5EF4-FFF2-40B4-BE49-F238E27FC236}">
                <a16:creationId xmlns:a16="http://schemas.microsoft.com/office/drawing/2014/main" id="{530CA20C-B627-720B-F1B2-7BE463FC3BC5}"/>
              </a:ext>
            </a:extLst>
          </p:cNvPr>
          <p:cNvSpPr>
            <a:spLocks noGrp="1"/>
          </p:cNvSpPr>
          <p:nvPr>
            <p:ph type="sldNum" sz="quarter" idx="12"/>
          </p:nvPr>
        </p:nvSpPr>
        <p:spPr/>
        <p:txBody>
          <a:bodyPr/>
          <a:lstStyle/>
          <a:p>
            <a:fld id="{C5EF2332-01BF-834F-8236-50238282D533}"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1" name="Rectangle 4120">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9486" y="809244"/>
            <a:ext cx="4701577" cy="1152144"/>
          </a:xfrm>
        </p:spPr>
        <p:txBody>
          <a:bodyPr anchor="b">
            <a:normAutofit/>
          </a:bodyPr>
          <a:lstStyle/>
          <a:p>
            <a:pPr marL="0" lvl="0" indent="0">
              <a:lnSpc>
                <a:spcPct val="90000"/>
              </a:lnSpc>
              <a:buNone/>
            </a:pPr>
            <a:r>
              <a:rPr lang="fr-CA" sz="3600"/>
              <a:t>AI and Society: An Economic Perspective</a:t>
            </a:r>
          </a:p>
        </p:txBody>
      </p:sp>
      <p:sp>
        <p:nvSpPr>
          <p:cNvPr id="4123" name="Rectangle 4122">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9902" y="272542"/>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5" name="Rectangle 4124">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201655"/>
            <a:ext cx="46634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79452" y="2516886"/>
            <a:ext cx="4683718" cy="2119122"/>
          </a:xfrm>
        </p:spPr>
        <p:txBody>
          <a:bodyPr>
            <a:normAutofit/>
          </a:bodyPr>
          <a:lstStyle/>
          <a:p>
            <a:pPr lvl="0"/>
            <a:r>
              <a:rPr lang="fr-CA" sz="1600"/>
              <a:t>Since</a:t>
            </a:r>
            <a:r>
              <a:rPr lang="fr-CA" sz="1600" dirty="0"/>
              <a:t> the </a:t>
            </a:r>
            <a:r>
              <a:rPr lang="fr-CA" sz="1600"/>
              <a:t>late</a:t>
            </a:r>
            <a:r>
              <a:rPr lang="fr-CA" sz="1600" dirty="0"/>
              <a:t> </a:t>
            </a:r>
            <a:r>
              <a:rPr lang="fr-CA" sz="1600"/>
              <a:t>twentieth</a:t>
            </a:r>
            <a:r>
              <a:rPr lang="fr-CA" sz="1600" dirty="0"/>
              <a:t> century, </a:t>
            </a:r>
            <a:r>
              <a:rPr lang="fr-CA" sz="1600"/>
              <a:t>AI’s</a:t>
            </a:r>
            <a:r>
              <a:rPr lang="fr-CA" sz="1600" dirty="0"/>
              <a:t> value </a:t>
            </a:r>
            <a:r>
              <a:rPr lang="fr-CA" sz="1600"/>
              <a:t>creation</a:t>
            </a:r>
            <a:r>
              <a:rPr lang="fr-CA" sz="1600" dirty="0"/>
              <a:t> has </a:t>
            </a:r>
            <a:r>
              <a:rPr lang="fr-CA" sz="1600"/>
              <a:t>shifted</a:t>
            </a:r>
            <a:r>
              <a:rPr lang="fr-CA" sz="1600" dirty="0"/>
              <a:t> </a:t>
            </a:r>
            <a:r>
              <a:rPr lang="fr-CA" sz="1600"/>
              <a:t>from</a:t>
            </a:r>
            <a:r>
              <a:rPr lang="fr-CA" sz="1600" dirty="0"/>
              <a:t> </a:t>
            </a:r>
            <a:r>
              <a:rPr lang="fr-CA" sz="1600"/>
              <a:t>focusing</a:t>
            </a:r>
            <a:r>
              <a:rPr lang="fr-CA" sz="1600" dirty="0"/>
              <a:t> on </a:t>
            </a:r>
            <a:r>
              <a:rPr lang="fr-CA" sz="1600"/>
              <a:t>algorithmic</a:t>
            </a:r>
            <a:r>
              <a:rPr lang="fr-CA" sz="1600" dirty="0"/>
              <a:t> sophistication to leveraging large-</a:t>
            </a:r>
            <a:r>
              <a:rPr lang="fr-CA" sz="1600"/>
              <a:t>scale</a:t>
            </a:r>
            <a:r>
              <a:rPr lang="fr-CA" sz="1600" dirty="0"/>
              <a:t> data.</a:t>
            </a:r>
            <a:br>
              <a:rPr lang="fr-CA" sz="1600" dirty="0"/>
            </a:br>
            <a:endParaRPr lang="fr-CA" sz="1600" dirty="0"/>
          </a:p>
          <a:p>
            <a:pPr lvl="0"/>
            <a:r>
              <a:rPr lang="fr-CA" sz="1600" dirty="0"/>
              <a:t>Multi-</a:t>
            </a:r>
            <a:r>
              <a:rPr lang="fr-CA" sz="1600"/>
              <a:t>sided</a:t>
            </a:r>
            <a:r>
              <a:rPr lang="fr-CA" sz="1600" dirty="0"/>
              <a:t> platforms exploit user-</a:t>
            </a:r>
            <a:r>
              <a:rPr lang="fr-CA" sz="1600"/>
              <a:t>generated</a:t>
            </a:r>
            <a:r>
              <a:rPr lang="fr-CA" sz="1600" dirty="0"/>
              <a:t> data to </a:t>
            </a:r>
            <a:r>
              <a:rPr lang="fr-CA" sz="1600"/>
              <a:t>generate</a:t>
            </a:r>
            <a:r>
              <a:rPr lang="fr-CA" sz="1600" dirty="0"/>
              <a:t> </a:t>
            </a:r>
            <a:r>
              <a:rPr lang="fr-CA" sz="1600"/>
              <a:t>advertising-driven</a:t>
            </a:r>
            <a:r>
              <a:rPr lang="fr-CA" sz="1600" dirty="0"/>
              <a:t> revenue, </a:t>
            </a:r>
            <a:r>
              <a:rPr lang="fr-CA" sz="1600"/>
              <a:t>while</a:t>
            </a:r>
            <a:r>
              <a:rPr lang="fr-CA" sz="1600" dirty="0"/>
              <a:t> </a:t>
            </a:r>
            <a:r>
              <a:rPr lang="fr-CA" sz="1600"/>
              <a:t>offering</a:t>
            </a:r>
            <a:r>
              <a:rPr lang="fr-CA" sz="1600" dirty="0"/>
              <a:t> services </a:t>
            </a:r>
            <a:r>
              <a:rPr lang="fr-CA" sz="1600"/>
              <a:t>nominally</a:t>
            </a:r>
            <a:r>
              <a:rPr lang="fr-CA" sz="1600" dirty="0"/>
              <a:t> for “free” (Parker, Van </a:t>
            </a:r>
            <a:r>
              <a:rPr lang="fr-CA" sz="1600"/>
              <a:t>Alstyne</a:t>
            </a:r>
            <a:r>
              <a:rPr lang="fr-CA" sz="1600" dirty="0"/>
              <a:t>, &amp; </a:t>
            </a:r>
            <a:r>
              <a:rPr lang="fr-CA" sz="1600"/>
              <a:t>Choudary</a:t>
            </a:r>
            <a:r>
              <a:rPr lang="fr-CA" sz="1600" dirty="0"/>
              <a:t>, </a:t>
            </a:r>
            <a:r>
              <a:rPr lang="fr-CA" sz="1600" i="1" dirty="0"/>
              <a:t>Platform Revolution</a:t>
            </a:r>
            <a:r>
              <a:rPr lang="fr-CA" sz="1600" dirty="0"/>
              <a:t>, 2016).</a:t>
            </a:r>
          </a:p>
        </p:txBody>
      </p:sp>
      <p:pic>
        <p:nvPicPr>
          <p:cNvPr id="4098" name="Picture 2" descr="Competing in the Age of AI: Strategy and Leadership When Algorithms and  Networks Run the World (English Edition) eBook : Iansiti, Marco, Lakhani,  Karim R.: Amazon.fr: Boutique Kindle">
            <a:extLst>
              <a:ext uri="{FF2B5EF4-FFF2-40B4-BE49-F238E27FC236}">
                <a16:creationId xmlns:a16="http://schemas.microsoft.com/office/drawing/2014/main" id="{3E2AE46F-782D-86D4-F210-537D2FEBF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 b="8428"/>
          <a:stretch/>
        </p:blipFill>
        <p:spPr bwMode="auto">
          <a:xfrm>
            <a:off x="5763005" y="452628"/>
            <a:ext cx="3038094" cy="418338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3AF03DB6-EE7E-748F-FB5F-2D4FE0725D70}"/>
              </a:ext>
            </a:extLst>
          </p:cNvPr>
          <p:cNvSpPr>
            <a:spLocks noGrp="1"/>
          </p:cNvSpPr>
          <p:nvPr>
            <p:ph type="dt" sz="half" idx="10"/>
          </p:nvPr>
        </p:nvSpPr>
        <p:spPr>
          <a:xfrm>
            <a:off x="459486" y="4767262"/>
            <a:ext cx="1447895" cy="273844"/>
          </a:xfrm>
        </p:spPr>
        <p:txBody>
          <a:bodyPr>
            <a:normAutofit/>
          </a:bodyPr>
          <a:lstStyle/>
          <a:p>
            <a:pPr>
              <a:spcAft>
                <a:spcPts val="600"/>
              </a:spcAft>
            </a:pPr>
            <a:r>
              <a:rPr lang="fr-CA">
                <a:solidFill>
                  <a:schemeClr val="tx1">
                    <a:lumMod val="50000"/>
                    <a:lumOff val="50000"/>
                  </a:schemeClr>
                </a:solidFill>
              </a:rPr>
              <a:t>Feb. 11, 2025</a:t>
            </a:r>
            <a:endParaRPr lang="en-US">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F8835E3A-097B-70B0-7D3F-7934AE6B21B4}"/>
              </a:ext>
            </a:extLst>
          </p:cNvPr>
          <p:cNvSpPr>
            <a:spLocks noGrp="1"/>
          </p:cNvSpPr>
          <p:nvPr>
            <p:ph type="sldNum" sz="quarter" idx="12"/>
          </p:nvPr>
        </p:nvSpPr>
        <p:spPr>
          <a:xfrm>
            <a:off x="6627114" y="4767262"/>
            <a:ext cx="2057400" cy="273844"/>
          </a:xfrm>
        </p:spPr>
        <p:txBody>
          <a:bodyPr>
            <a:normAutofit/>
          </a:bodyPr>
          <a:lstStyle/>
          <a:p>
            <a:pPr>
              <a:spcAft>
                <a:spcPts val="600"/>
              </a:spcAft>
            </a:pPr>
            <a:fld id="{C5EF2332-01BF-834F-8236-50238282D533}"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1039</Words>
  <Application>Microsoft Macintosh PowerPoint</Application>
  <PresentationFormat>Affichage à l'écran (16:9)</PresentationFormat>
  <Paragraphs>91</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-webkit-standard</vt:lpstr>
      <vt:lpstr>Aptos</vt:lpstr>
      <vt:lpstr>Arial</vt:lpstr>
      <vt:lpstr>Calibri</vt:lpstr>
      <vt:lpstr>Office Theme</vt:lpstr>
      <vt:lpstr>AI, Science and Society</vt:lpstr>
      <vt:lpstr>Introduction</vt:lpstr>
      <vt:lpstr>Introduction</vt:lpstr>
      <vt:lpstr>Ai, Science and Society</vt:lpstr>
      <vt:lpstr>Ai, Science and Society</vt:lpstr>
      <vt:lpstr>Ai, Science and Society</vt:lpstr>
      <vt:lpstr>What is AI?</vt:lpstr>
      <vt:lpstr>What is AI and Why it Matters?</vt:lpstr>
      <vt:lpstr>AI and Society: An Economic Perspective</vt:lpstr>
      <vt:lpstr>AI and Society: A Multidisciplinary Perspective</vt:lpstr>
      <vt:lpstr>AI and Society: A Multidisciplinary Perspective</vt:lpstr>
      <vt:lpstr>AI and Society: A Multidisciplinary Perspective</vt:lpstr>
      <vt:lpstr>Présentation PowerPoint</vt:lpstr>
      <vt:lpstr>AI and Society: A Multidisciplinary Perspective</vt:lpstr>
      <vt:lpstr>Conclusion</vt:lpstr>
      <vt:lpstr>Conclusion</vt:lpstr>
      <vt:lpstr>Conclusion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Science and Society</dc:title>
  <dc:creator>Th. Warin, PhD | PMIA / OECD / CEIMIA / OBVIA</dc:creator>
  <cp:keywords/>
  <cp:lastModifiedBy>Thierry Warin</cp:lastModifiedBy>
  <cp:revision>1</cp:revision>
  <dcterms:created xsi:type="dcterms:W3CDTF">2025-02-10T21:57:59Z</dcterms:created>
  <dcterms:modified xsi:type="dcterms:W3CDTF">2025-02-10T22:49:43Z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Feb. 11, 2025</vt:lpwstr>
  </property>
  <property fmtid="{D5CDD505-2E9C-101B-9397-08002B2CF9AE}" pid="3" name="output">
    <vt:lpwstr>powerpoint_presentation</vt:lpwstr>
  </property>
</Properties>
</file>